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84" r:id="rId1"/>
  </p:sldMasterIdLst>
  <p:notesMasterIdLst>
    <p:notesMasterId r:id="rId38"/>
  </p:notesMasterIdLst>
  <p:sldIdLst>
    <p:sldId id="263" r:id="rId2"/>
    <p:sldId id="269" r:id="rId3"/>
    <p:sldId id="265" r:id="rId4"/>
    <p:sldId id="441" r:id="rId5"/>
    <p:sldId id="414" r:id="rId6"/>
    <p:sldId id="445" r:id="rId7"/>
    <p:sldId id="434" r:id="rId8"/>
    <p:sldId id="429" r:id="rId9"/>
    <p:sldId id="436" r:id="rId10"/>
    <p:sldId id="446" r:id="rId11"/>
    <p:sldId id="444" r:id="rId12"/>
    <p:sldId id="448" r:id="rId13"/>
    <p:sldId id="435" r:id="rId14"/>
    <p:sldId id="449" r:id="rId15"/>
    <p:sldId id="450" r:id="rId16"/>
    <p:sldId id="451" r:id="rId17"/>
    <p:sldId id="439" r:id="rId18"/>
    <p:sldId id="443" r:id="rId19"/>
    <p:sldId id="452" r:id="rId20"/>
    <p:sldId id="453" r:id="rId21"/>
    <p:sldId id="454" r:id="rId22"/>
    <p:sldId id="455" r:id="rId23"/>
    <p:sldId id="422" r:id="rId24"/>
    <p:sldId id="432" r:id="rId25"/>
    <p:sldId id="412" r:id="rId26"/>
    <p:sldId id="385" r:id="rId27"/>
    <p:sldId id="267" r:id="rId28"/>
    <p:sldId id="417" r:id="rId29"/>
    <p:sldId id="415" r:id="rId30"/>
    <p:sldId id="395" r:id="rId31"/>
    <p:sldId id="407" r:id="rId32"/>
    <p:sldId id="408" r:id="rId33"/>
    <p:sldId id="399" r:id="rId34"/>
    <p:sldId id="397" r:id="rId35"/>
    <p:sldId id="398" r:id="rId36"/>
    <p:sldId id="400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061E"/>
    <a:srgbClr val="B65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33" autoAdjust="0"/>
    <p:restoredTop sz="96160"/>
  </p:normalViewPr>
  <p:slideViewPr>
    <p:cSldViewPr snapToGrid="0" snapToObjects="1">
      <p:cViewPr varScale="1">
        <p:scale>
          <a:sx n="65" d="100"/>
          <a:sy n="65" d="100"/>
        </p:scale>
        <p:origin x="77" y="6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svg>
</file>

<file path=ppt/media/image15.png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7608-F877-A844-A447-8F4AE0FF71C9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B5AC4-FCD1-8B45-8AD3-4759FBC8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49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give you an idea of where we are today in terms of actual missions that have flown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CBF6FF-659B-4368-B9A0-754BF9CE65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72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give you an idea of where we are today in terms of actual missions that have flown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CBF6FF-659B-4368-B9A0-754BF9CE65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10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0B5AC4-FCD1-8B45-8AD3-4759FBC8BE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02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37999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017674"/>
            <a:ext cx="9144000" cy="68495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Alan Aguilar Jaramillo, Ben </a:t>
            </a:r>
            <a:r>
              <a:rPr lang="en-US" dirty="0" err="1"/>
              <a:t>Gorr</a:t>
            </a:r>
            <a:r>
              <a:rPr lang="en-US" dirty="0"/>
              <a:t>, Dr Daniel Selva Valero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2691F0-3677-7141-B747-93E4B0095ECE}"/>
              </a:ext>
            </a:extLst>
          </p:cNvPr>
          <p:cNvCxnSpPr>
            <a:cxnSpLocks/>
          </p:cNvCxnSpPr>
          <p:nvPr userDrawn="1"/>
        </p:nvCxnSpPr>
        <p:spPr>
          <a:xfrm>
            <a:off x="2672308" y="3969843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CCD1B47B-4DF0-A244-B056-07B15E055DE6}"/>
              </a:ext>
            </a:extLst>
          </p:cNvPr>
          <p:cNvSpPr txBox="1">
            <a:spLocks/>
          </p:cNvSpPr>
          <p:nvPr userDrawn="1"/>
        </p:nvSpPr>
        <p:spPr>
          <a:xfrm>
            <a:off x="1524000" y="4360150"/>
            <a:ext cx="9144000" cy="365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Systems Engineering Architecture Knowledge Lab - Texas A&amp;M University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52804A-A85F-D140-B3FF-94F954F2CFC1}"/>
              </a:ext>
            </a:extLst>
          </p:cNvPr>
          <p:cNvSpPr/>
          <p:nvPr userDrawn="1"/>
        </p:nvSpPr>
        <p:spPr>
          <a:xfrm>
            <a:off x="11349728" y="6589264"/>
            <a:ext cx="265246" cy="125643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22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048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52427"/>
            <a:ext cx="10515600" cy="452453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933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217" y="233950"/>
            <a:ext cx="11667281" cy="73212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217" y="1102848"/>
            <a:ext cx="11667280" cy="519955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B8ADEE-EF7A-3244-8EB4-DD4985CBC4D7}"/>
              </a:ext>
            </a:extLst>
          </p:cNvPr>
          <p:cNvCxnSpPr>
            <a:cxnSpLocks/>
          </p:cNvCxnSpPr>
          <p:nvPr userDrawn="1"/>
        </p:nvCxnSpPr>
        <p:spPr>
          <a:xfrm>
            <a:off x="266217" y="966077"/>
            <a:ext cx="11667280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55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95523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5148260"/>
            <a:ext cx="10515600" cy="9413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5141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73212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50670"/>
            <a:ext cx="5181600" cy="45262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50670"/>
            <a:ext cx="5181600" cy="45262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86F79B3-0E9B-C94D-8555-FA5F74C7366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547276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04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68336"/>
            <a:ext cx="10515600" cy="75759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68619"/>
            <a:ext cx="5157787" cy="490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159154"/>
            <a:ext cx="5157787" cy="40305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68619"/>
            <a:ext cx="5183188" cy="490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159154"/>
            <a:ext cx="5183188" cy="40305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BC7E5D-86A0-F54B-8F08-08EB74BC7602}"/>
              </a:ext>
            </a:extLst>
          </p:cNvPr>
          <p:cNvCxnSpPr>
            <a:cxnSpLocks/>
          </p:cNvCxnSpPr>
          <p:nvPr userDrawn="1"/>
        </p:nvCxnSpPr>
        <p:spPr>
          <a:xfrm>
            <a:off x="838200" y="1547276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31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00644"/>
            <a:ext cx="10515600" cy="712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165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02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5085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9459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2005" y="185457"/>
            <a:ext cx="11661494" cy="786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005" y="1166732"/>
            <a:ext cx="11661494" cy="5112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9DA8CA-3A3A-7747-B578-53BD19D2D333}"/>
              </a:ext>
            </a:extLst>
          </p:cNvPr>
          <p:cNvSpPr/>
          <p:nvPr userDrawn="1"/>
        </p:nvSpPr>
        <p:spPr>
          <a:xfrm>
            <a:off x="-72736" y="6483986"/>
            <a:ext cx="12267177" cy="381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553FE6-8F21-2042-B888-FB2EEEAE4274}"/>
              </a:ext>
            </a:extLst>
          </p:cNvPr>
          <p:cNvSpPr txBox="1"/>
          <p:nvPr userDrawn="1"/>
        </p:nvSpPr>
        <p:spPr>
          <a:xfrm>
            <a:off x="2706547" y="6492873"/>
            <a:ext cx="6778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SEAK Lab  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30CF1E2-42BB-A649-AC23-486C731ADE09}"/>
              </a:ext>
            </a:extLst>
          </p:cNvPr>
          <p:cNvSpPr txBox="1">
            <a:spLocks/>
          </p:cNvSpPr>
          <p:nvPr userDrawn="1"/>
        </p:nvSpPr>
        <p:spPr>
          <a:xfrm>
            <a:off x="8513340" y="6484454"/>
            <a:ext cx="3135774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i="0" kern="1200">
                <a:solidFill>
                  <a:schemeClr val="bg1"/>
                </a:solidFill>
                <a:latin typeface="Helvetica" pitchFamily="2" charset="0"/>
                <a:ea typeface="Baskerville" panose="02020502070401020303" pitchFamily="18" charset="0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/>
              <a:t>		</a:t>
            </a:r>
            <a:fld id="{AC8E475C-3686-5646-B924-3526F965A4A1}" type="slidenum">
              <a:rPr lang="en-US" sz="1200" smtClean="0"/>
              <a:pPr algn="r"/>
              <a:t>‹#›</a:t>
            </a:fld>
            <a:endParaRPr lang="en-US" sz="12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17DD65A-61A0-F647-A026-A697EBCF024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42886" y="6523367"/>
            <a:ext cx="1370958" cy="28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89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" pitchFamily="2" charset="0"/>
          <a:ea typeface="+mj-ea"/>
          <a:cs typeface="Damascus" pitchFamily="2" charset="-78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293688" indent="-231775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4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460375" indent="-219075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628650" indent="-230188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808038" indent="-211138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akers/DMASpy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50.png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74911-91D2-6F41-BCD8-77F3FEBD97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DMAS: Decentralized Multiagent Simulation – System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D814B-6BC9-AC48-A098-E0582F2DD3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Alan Aguilar Jaramillo, Ben </a:t>
            </a:r>
            <a:r>
              <a:rPr lang="en-US" sz="2000" dirty="0" err="1"/>
              <a:t>Gorr</a:t>
            </a:r>
            <a:r>
              <a:rPr lang="en-US" sz="2000" dirty="0"/>
              <a:t>, </a:t>
            </a:r>
            <a:r>
              <a:rPr lang="en-US" sz="2000" dirty="0" err="1"/>
              <a:t>Chrissi</a:t>
            </a:r>
            <a:r>
              <a:rPr lang="en-US" sz="2000" dirty="0"/>
              <a:t> Erwin, Dr Daniel Selva Valero</a:t>
            </a:r>
          </a:p>
        </p:txBody>
      </p:sp>
    </p:spTree>
    <p:extLst>
      <p:ext uri="{BB962C8B-B14F-4D97-AF65-F5344CB8AC3E}">
        <p14:creationId xmlns:p14="http://schemas.microsoft.com/office/powerpoint/2010/main" val="1612389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2EDD533-8D1D-4436-AC59-7EF19A98A40C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50" name="Rounded Rectangle 29">
              <a:extLst>
                <a:ext uri="{FF2B5EF4-FFF2-40B4-BE49-F238E27FC236}">
                  <a16:creationId xmlns:a16="http://schemas.microsoft.com/office/drawing/2014/main" id="{E0AEDFB0-1D0B-4CEE-A5D0-14F20587F130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1" name="Rounded Rectangle 30">
              <a:extLst>
                <a:ext uri="{FF2B5EF4-FFF2-40B4-BE49-F238E27FC236}">
                  <a16:creationId xmlns:a16="http://schemas.microsoft.com/office/drawing/2014/main" id="{4B8DA099-2B1F-4BD4-9F31-36F20EB9EBB5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55" name="Rounded Rectangle 30">
              <a:extLst>
                <a:ext uri="{FF2B5EF4-FFF2-40B4-BE49-F238E27FC236}">
                  <a16:creationId xmlns:a16="http://schemas.microsoft.com/office/drawing/2014/main" id="{94A46EF4-4DF0-44D1-BEF0-452F76CA90AC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8EE2573-973C-41AE-BB07-711671B78A45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38A3828-E53A-4234-96AD-59AC3F5C00D5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3FB935C-DAB4-4766-84FA-EAA0E6C1F7FE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0FE32B0-FE4A-45F8-B067-98798FCF056A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62" name="Rounded Rectangle 29">
              <a:extLst>
                <a:ext uri="{FF2B5EF4-FFF2-40B4-BE49-F238E27FC236}">
                  <a16:creationId xmlns:a16="http://schemas.microsoft.com/office/drawing/2014/main" id="{84314AD0-ACB8-4AED-840F-F5BDB3AE01B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64" name="Rounded Rectangle 29">
              <a:extLst>
                <a:ext uri="{FF2B5EF4-FFF2-40B4-BE49-F238E27FC236}">
                  <a16:creationId xmlns:a16="http://schemas.microsoft.com/office/drawing/2014/main" id="{D2F9E6E5-647E-45DF-A58F-C1AF866049B5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67" name="Rounded Rectangle 29">
              <a:extLst>
                <a:ext uri="{FF2B5EF4-FFF2-40B4-BE49-F238E27FC236}">
                  <a16:creationId xmlns:a16="http://schemas.microsoft.com/office/drawing/2014/main" id="{05E2CF58-F2C9-47EA-9479-F1685A9AFC87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DF6873D1-75F8-4188-8E10-78AAA6059D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83F51AF6-5D13-44CB-9086-CA00B047F0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2A39196-21FC-489B-9DF7-FABCDA0B109B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AA682F0E-F9CE-4D26-B0BA-68FC21173D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CE81606-06DA-4C64-B3FB-3F834C0DAF71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FE61148-FF60-4E0B-B28A-B6F7231CEBC4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197ED0D8-0581-4582-B791-8EC4E3A8C9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5667D714-7120-4F6F-814B-92A03549CD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72C9966E-D48E-480B-A6F3-7AEA67689793}"/>
                </a:ext>
              </a:extLst>
            </p:cNvPr>
            <p:cNvCxnSpPr>
              <a:cxnSpLocks/>
              <a:endCxn id="5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B1ECF48-E288-44B1-BCA6-09C3BA3C41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0F3461A8-7CE8-4EF8-A6E4-48A944C43B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B7E38EA0-50D1-4110-8057-7C72DCBD54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8E346373-C141-44BB-AD72-B158EB88CDBF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2381917-2583-4D12-92F0-7A9B54677172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5668D7F-96B3-4DE1-84CD-38785E411FFF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88" name="Elbow Connector 56">
              <a:extLst>
                <a:ext uri="{FF2B5EF4-FFF2-40B4-BE49-F238E27FC236}">
                  <a16:creationId xmlns:a16="http://schemas.microsoft.com/office/drawing/2014/main" id="{AA4E7D89-F193-4880-A96F-E237B37D1FDE}"/>
                </a:ext>
              </a:extLst>
            </p:cNvPr>
            <p:cNvCxnSpPr>
              <a:cxnSpLocks/>
              <a:stCxn id="56" idx="3"/>
              <a:endCxn id="86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ED86A675-70DC-414A-A93E-F0C380F30F8F}"/>
                </a:ext>
              </a:extLst>
            </p:cNvPr>
            <p:cNvCxnSpPr>
              <a:cxnSpLocks/>
              <a:stCxn id="87" idx="1"/>
              <a:endCxn id="86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C1A66523-584F-4B1A-95AA-B05224EA7F69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ounded Rectangle 29">
              <a:extLst>
                <a:ext uri="{FF2B5EF4-FFF2-40B4-BE49-F238E27FC236}">
                  <a16:creationId xmlns:a16="http://schemas.microsoft.com/office/drawing/2014/main" id="{BC19FCC3-B4A4-44DC-920A-927C94FBF0EE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A1CE58-0D3D-4A06-BA92-FEE3C9F5F5A2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12099537-1266-4F8F-BED3-A4EB65D7E808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9DFB6B0-5BDA-4CFE-B7B2-8ECF5D55B1BD}"/>
                </a:ext>
              </a:extLst>
            </p:cNvPr>
            <p:cNvSpPr txBox="1"/>
            <p:nvPr/>
          </p:nvSpPr>
          <p:spPr>
            <a:xfrm>
              <a:off x="6362516" y="4602876"/>
              <a:ext cx="13072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34A4D2A-AB81-4113-ADDD-026B687420ED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C9A8A445-83E8-46BC-8BC2-C1010DD411AF}"/>
                </a:ext>
              </a:extLst>
            </p:cNvPr>
            <p:cNvCxnSpPr>
              <a:cxnSpLocks/>
              <a:stCxn id="64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57FB59E9-CD96-4F55-829C-9D0C6A5611E6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1597490-3587-466D-979A-C2D749385DD9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8103726-15BE-4EDF-B80C-BB904B51F79E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F25A911E-21F3-45AE-836E-521A30AA1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770562"/>
            <a:ext cx="4846181" cy="4490959"/>
          </a:xfrm>
        </p:spPr>
        <p:txBody>
          <a:bodyPr>
            <a:normAutofit fontScale="40000" lnSpcReduction="20000"/>
          </a:bodyPr>
          <a:lstStyle/>
          <a:p>
            <a:r>
              <a:rPr lang="en-US" b="1" dirty="0"/>
              <a:t>Desired Capabilities:</a:t>
            </a:r>
          </a:p>
          <a:p>
            <a:r>
              <a:rPr lang="en-US" i="1" dirty="0"/>
              <a:t>Agent State Tracking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Sense and track agent’s external state (position, velocity, attitude, and  eclipse)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Track agent’s internal state (power and data generation, storage, and consumption, component status, etc.)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React to environment events</a:t>
            </a:r>
          </a:p>
          <a:p>
            <a:pPr marL="468313" lvl="1" indent="-174625"/>
            <a:r>
              <a:rPr lang="en-US" dirty="0"/>
              <a:t>i.e., turn off solar panels if eclipse event occurs</a:t>
            </a:r>
            <a:endParaRPr lang="en-US" i="1" dirty="0"/>
          </a:p>
          <a:p>
            <a:r>
              <a:rPr lang="en-US" i="1" dirty="0"/>
              <a:t>Scheduler Action Performance and Rejection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Receive and perform instructions from scheduler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Revert actions or even turn off agent if a critical state is reached</a:t>
            </a:r>
          </a:p>
          <a:p>
            <a:pPr marL="468313" lvl="1" indent="-174625"/>
            <a:r>
              <a:rPr lang="en-US" dirty="0"/>
              <a:t>i.e., interrupt a measurement if power consumption from instruments exceeds generation</a:t>
            </a:r>
            <a:endParaRPr lang="en-US" i="1" dirty="0"/>
          </a:p>
          <a:p>
            <a:r>
              <a:rPr lang="en-US" i="1" dirty="0"/>
              <a:t>Instrument Simulation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Sense the environment 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Provide realistic measurement results to science module</a:t>
            </a:r>
          </a:p>
          <a:p>
            <a:r>
              <a:rPr lang="en-US" i="1" dirty="0"/>
              <a:t>Network Simulator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Send and receive messages from/to other agents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Capture network delays </a:t>
            </a:r>
          </a:p>
          <a:p>
            <a:pPr marL="468313" lvl="1" indent="-174625"/>
            <a:r>
              <a:rPr lang="en-US" dirty="0"/>
              <a:t>Due to transmission latency and data-rate</a:t>
            </a:r>
          </a:p>
          <a:p>
            <a:pPr marL="468313" lvl="1" indent="-174625"/>
            <a:r>
              <a:rPr lang="en-US" dirty="0"/>
              <a:t>Due to buffer saturation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473EA28-6538-4532-ADA6-F47C610A1ACB}"/>
              </a:ext>
            </a:extLst>
          </p:cNvPr>
          <p:cNvSpPr txBox="1"/>
          <p:nvPr/>
        </p:nvSpPr>
        <p:spPr>
          <a:xfrm>
            <a:off x="266217" y="1181475"/>
            <a:ext cx="4846181" cy="461665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b="1" dirty="0"/>
              <a:t>Objective</a:t>
            </a:r>
            <a:r>
              <a:rPr lang="en-US" sz="1200" dirty="0"/>
              <a:t>: Simulate the agent’s internal state and provide realistic behavior and capabilities based on its components and operations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314B802-A702-41C5-8A19-8668C3F00789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17532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Module 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2903162" y="1115370"/>
            <a:ext cx="7690031" cy="5183541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694088" y="2233073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781959" y="4774286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2903160" y="185420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2903160" y="265285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2903160" y="435707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2903160" y="515573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>
            <a:off x="3528229" y="2446945"/>
            <a:ext cx="4289582" cy="3786754"/>
          </a:xfrm>
          <a:prstGeom prst="roundRect">
            <a:avLst>
              <a:gd name="adj" fmla="val 3300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9153362" y="2724488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9159611" y="4331887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i="1" dirty="0">
                <a:solidFill>
                  <a:sysClr val="windowText" lastClr="000000"/>
                </a:solidFill>
              </a:rPr>
              <a:t>Planning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1985345" y="283524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1981128" y="205651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1952756" y="1704789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1977662" y="53373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1949785" y="3706975"/>
            <a:ext cx="1025045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1959483" y="5386693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1979394" y="453872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3271925" y="4538729"/>
            <a:ext cx="595474" cy="739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3271925" y="5338126"/>
            <a:ext cx="585629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7A95947-F6FE-37CA-E02B-B0F9DFACB9A8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9806981" y="3031977"/>
            <a:ext cx="6249" cy="129991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4779103" y="1593032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6716144" y="1592469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3271925" y="1785907"/>
            <a:ext cx="1507178" cy="250683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5918130" y="1785344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4655776" y="1263627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5918130" y="1489479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92A8F5A-DD95-6C58-AFDA-689A07A09931}"/>
              </a:ext>
            </a:extLst>
          </p:cNvPr>
          <p:cNvSpPr txBox="1"/>
          <p:nvPr/>
        </p:nvSpPr>
        <p:spPr>
          <a:xfrm>
            <a:off x="9067069" y="3571545"/>
            <a:ext cx="8328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</a:t>
            </a:r>
          </a:p>
        </p:txBody>
      </p:sp>
      <p:sp>
        <p:nvSpPr>
          <p:cNvPr id="18" name="Rounded Rectangle 29">
            <a:extLst>
              <a:ext uri="{FF2B5EF4-FFF2-40B4-BE49-F238E27FC236}">
                <a16:creationId xmlns:a16="http://schemas.microsoft.com/office/drawing/2014/main" id="{351ABAC9-95DA-DB64-1D76-AEB49F238802}"/>
              </a:ext>
            </a:extLst>
          </p:cNvPr>
          <p:cNvSpPr/>
          <p:nvPr/>
        </p:nvSpPr>
        <p:spPr>
          <a:xfrm rot="16200000">
            <a:off x="3451854" y="4800285"/>
            <a:ext cx="1181448" cy="357955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Network Emulator</a:t>
            </a:r>
          </a:p>
        </p:txBody>
      </p:sp>
      <p:sp>
        <p:nvSpPr>
          <p:cNvPr id="51" name="Rounded Rectangle 29">
            <a:extLst>
              <a:ext uri="{FF2B5EF4-FFF2-40B4-BE49-F238E27FC236}">
                <a16:creationId xmlns:a16="http://schemas.microsoft.com/office/drawing/2014/main" id="{217BB112-4919-5EF6-1341-F6C36B25E02B}"/>
              </a:ext>
            </a:extLst>
          </p:cNvPr>
          <p:cNvSpPr/>
          <p:nvPr/>
        </p:nvSpPr>
        <p:spPr>
          <a:xfrm rot="16200000">
            <a:off x="3876991" y="4038140"/>
            <a:ext cx="2949522" cy="436091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Platform Emulator</a:t>
            </a:r>
          </a:p>
        </p:txBody>
      </p:sp>
      <p:sp>
        <p:nvSpPr>
          <p:cNvPr id="59" name="Rounded Rectangle 29">
            <a:extLst>
              <a:ext uri="{FF2B5EF4-FFF2-40B4-BE49-F238E27FC236}">
                <a16:creationId xmlns:a16="http://schemas.microsoft.com/office/drawing/2014/main" id="{2FB003F5-A40E-555B-A1DB-2B7D040E5F20}"/>
              </a:ext>
            </a:extLst>
          </p:cNvPr>
          <p:cNvSpPr/>
          <p:nvPr/>
        </p:nvSpPr>
        <p:spPr>
          <a:xfrm>
            <a:off x="6397738" y="3916675"/>
            <a:ext cx="1235749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Operations Executor</a:t>
            </a:r>
          </a:p>
        </p:txBody>
      </p:sp>
      <p:sp>
        <p:nvSpPr>
          <p:cNvPr id="60" name="Rounded Rectangle 29">
            <a:extLst>
              <a:ext uri="{FF2B5EF4-FFF2-40B4-BE49-F238E27FC236}">
                <a16:creationId xmlns:a16="http://schemas.microsoft.com/office/drawing/2014/main" id="{FF61DADA-E76D-99A4-ABE1-66DEFE816698}"/>
              </a:ext>
            </a:extLst>
          </p:cNvPr>
          <p:cNvSpPr/>
          <p:nvPr/>
        </p:nvSpPr>
        <p:spPr>
          <a:xfrm rot="16200000">
            <a:off x="5036893" y="3105172"/>
            <a:ext cx="588552" cy="191392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i="1" dirty="0">
                <a:solidFill>
                  <a:sysClr val="windowText" lastClr="000000"/>
                </a:solidFill>
              </a:rPr>
              <a:t>Instruments</a:t>
            </a:r>
          </a:p>
        </p:txBody>
      </p:sp>
      <p:cxnSp>
        <p:nvCxnSpPr>
          <p:cNvPr id="78" name="Elbow Connector 56">
            <a:extLst>
              <a:ext uri="{FF2B5EF4-FFF2-40B4-BE49-F238E27FC236}">
                <a16:creationId xmlns:a16="http://schemas.microsoft.com/office/drawing/2014/main" id="{7616F81C-D8A1-91D6-2FCA-EA1D0F0DBF99}"/>
              </a:ext>
            </a:extLst>
          </p:cNvPr>
          <p:cNvCxnSpPr>
            <a:cxnSpLocks/>
            <a:stCxn id="8" idx="3"/>
            <a:endCxn id="60" idx="0"/>
          </p:cNvCxnSpPr>
          <p:nvPr/>
        </p:nvCxnSpPr>
        <p:spPr>
          <a:xfrm>
            <a:off x="3271925" y="2835248"/>
            <a:ext cx="1963548" cy="36562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D6D3D8DC-8278-826A-81C8-37F126EADE50}"/>
              </a:ext>
            </a:extLst>
          </p:cNvPr>
          <p:cNvSpPr txBox="1"/>
          <p:nvPr/>
        </p:nvSpPr>
        <p:spPr>
          <a:xfrm>
            <a:off x="4217727" y="3230616"/>
            <a:ext cx="925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info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info</a:t>
            </a:r>
          </a:p>
        </p:txBody>
      </p:sp>
      <p:cxnSp>
        <p:nvCxnSpPr>
          <p:cNvPr id="88" name="Elbow Connector 56">
            <a:extLst>
              <a:ext uri="{FF2B5EF4-FFF2-40B4-BE49-F238E27FC236}">
                <a16:creationId xmlns:a16="http://schemas.microsoft.com/office/drawing/2014/main" id="{97D9F7A4-C7E7-B1D9-5C1D-629498544CFA}"/>
              </a:ext>
            </a:extLst>
          </p:cNvPr>
          <p:cNvCxnSpPr>
            <a:cxnSpLocks/>
            <a:stCxn id="8" idx="3"/>
            <a:endCxn id="18" idx="3"/>
          </p:cNvCxnSpPr>
          <p:nvPr/>
        </p:nvCxnSpPr>
        <p:spPr>
          <a:xfrm>
            <a:off x="3271925" y="2835248"/>
            <a:ext cx="770654" cy="1553291"/>
          </a:xfrm>
          <a:prstGeom prst="bentConnector2">
            <a:avLst/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781ED910-E098-12F1-56B9-1A225C022CE2}"/>
              </a:ext>
            </a:extLst>
          </p:cNvPr>
          <p:cNvSpPr txBox="1"/>
          <p:nvPr/>
        </p:nvSpPr>
        <p:spPr>
          <a:xfrm>
            <a:off x="3588091" y="3892355"/>
            <a:ext cx="45448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info</a:t>
            </a:r>
          </a:p>
        </p:txBody>
      </p:sp>
      <p:cxnSp>
        <p:nvCxnSpPr>
          <p:cNvPr id="95" name="Elbow Connector 56">
            <a:extLst>
              <a:ext uri="{FF2B5EF4-FFF2-40B4-BE49-F238E27FC236}">
                <a16:creationId xmlns:a16="http://schemas.microsoft.com/office/drawing/2014/main" id="{B6EA3F67-0D17-9FAD-33F6-5629F16033CB}"/>
              </a:ext>
            </a:extLst>
          </p:cNvPr>
          <p:cNvCxnSpPr>
            <a:cxnSpLocks/>
            <a:stCxn id="52" idx="2"/>
            <a:endCxn id="51" idx="3"/>
          </p:cNvCxnSpPr>
          <p:nvPr/>
        </p:nvCxnSpPr>
        <p:spPr>
          <a:xfrm rot="16200000" flipH="1">
            <a:off x="4948863" y="2378535"/>
            <a:ext cx="802643" cy="3135"/>
          </a:xfrm>
          <a:prstGeom prst="bentConnector3">
            <a:avLst>
              <a:gd name="adj1" fmla="val 50000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F0E81BCD-C197-81FC-71F4-50298F347699}"/>
              </a:ext>
            </a:extLst>
          </p:cNvPr>
          <p:cNvSpPr txBox="1"/>
          <p:nvPr/>
        </p:nvSpPr>
        <p:spPr>
          <a:xfrm>
            <a:off x="4317341" y="2550986"/>
            <a:ext cx="113902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CE5F56B4-A2E3-7E99-BE73-B1F2C4793C8E}"/>
              </a:ext>
            </a:extLst>
          </p:cNvPr>
          <p:cNvCxnSpPr>
            <a:cxnSpLocks/>
          </p:cNvCxnSpPr>
          <p:nvPr/>
        </p:nvCxnSpPr>
        <p:spPr>
          <a:xfrm flipH="1">
            <a:off x="5569798" y="4010202"/>
            <a:ext cx="827941" cy="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E53C50C5-63D6-AA4F-F2B6-2FAE60FF1EB1}"/>
              </a:ext>
            </a:extLst>
          </p:cNvPr>
          <p:cNvCxnSpPr>
            <a:cxnSpLocks/>
            <a:stCxn id="59" idx="1"/>
          </p:cNvCxnSpPr>
          <p:nvPr/>
        </p:nvCxnSpPr>
        <p:spPr>
          <a:xfrm flipH="1">
            <a:off x="5590190" y="4148515"/>
            <a:ext cx="807548" cy="5688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E3E4BA44-E3FF-9BD5-DEEA-7D915DB96171}"/>
              </a:ext>
            </a:extLst>
          </p:cNvPr>
          <p:cNvSpPr txBox="1"/>
          <p:nvPr/>
        </p:nvSpPr>
        <p:spPr>
          <a:xfrm>
            <a:off x="5569798" y="3671402"/>
            <a:ext cx="9792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6201EB3-D5BF-B68F-6452-1BEB840C777D}"/>
              </a:ext>
            </a:extLst>
          </p:cNvPr>
          <p:cNvSpPr txBox="1"/>
          <p:nvPr/>
        </p:nvSpPr>
        <p:spPr>
          <a:xfrm>
            <a:off x="5569797" y="4195773"/>
            <a:ext cx="8210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task instructions</a:t>
            </a:r>
          </a:p>
        </p:txBody>
      </p:sp>
      <p:cxnSp>
        <p:nvCxnSpPr>
          <p:cNvPr id="147" name="Elbow Connector 56">
            <a:extLst>
              <a:ext uri="{FF2B5EF4-FFF2-40B4-BE49-F238E27FC236}">
                <a16:creationId xmlns:a16="http://schemas.microsoft.com/office/drawing/2014/main" id="{C4502423-406F-A3F6-1567-395AD1537D70}"/>
              </a:ext>
            </a:extLst>
          </p:cNvPr>
          <p:cNvCxnSpPr>
            <a:cxnSpLocks/>
            <a:stCxn id="59" idx="3"/>
            <a:endCxn id="13" idx="1"/>
          </p:cNvCxnSpPr>
          <p:nvPr/>
        </p:nvCxnSpPr>
        <p:spPr>
          <a:xfrm>
            <a:off x="7633487" y="4148515"/>
            <a:ext cx="1526124" cy="337117"/>
          </a:xfrm>
          <a:prstGeom prst="bentConnector3">
            <a:avLst>
              <a:gd name="adj1" fmla="val 25439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B943A0BB-CA2D-D08E-86FC-4E11380B0E73}"/>
              </a:ext>
            </a:extLst>
          </p:cNvPr>
          <p:cNvSpPr txBox="1"/>
          <p:nvPr/>
        </p:nvSpPr>
        <p:spPr>
          <a:xfrm>
            <a:off x="8345405" y="4493788"/>
            <a:ext cx="87020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Tasks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160" name="Elbow Connector 56">
            <a:extLst>
              <a:ext uri="{FF2B5EF4-FFF2-40B4-BE49-F238E27FC236}">
                <a16:creationId xmlns:a16="http://schemas.microsoft.com/office/drawing/2014/main" id="{8F38ED55-85B4-23DF-B418-4B917428540D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590190" y="2878233"/>
            <a:ext cx="3563172" cy="315645"/>
          </a:xfrm>
          <a:prstGeom prst="bentConnector3">
            <a:avLst>
              <a:gd name="adj1" fmla="val 68514"/>
            </a:avLst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56">
            <a:extLst>
              <a:ext uri="{FF2B5EF4-FFF2-40B4-BE49-F238E27FC236}">
                <a16:creationId xmlns:a16="http://schemas.microsoft.com/office/drawing/2014/main" id="{FCF84907-1AEE-ABAB-0504-01BE36B38DD3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5563356" y="4639376"/>
            <a:ext cx="4249874" cy="970496"/>
          </a:xfrm>
          <a:prstGeom prst="bentConnector2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5DFC0ADF-D1AD-478D-7102-5A923CF76E76}"/>
              </a:ext>
            </a:extLst>
          </p:cNvPr>
          <p:cNvSpPr txBox="1"/>
          <p:nvPr/>
        </p:nvSpPr>
        <p:spPr>
          <a:xfrm>
            <a:off x="8485448" y="5178944"/>
            <a:ext cx="1263041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180" name="Rounded Rectangle 29">
            <a:extLst>
              <a:ext uri="{FF2B5EF4-FFF2-40B4-BE49-F238E27FC236}">
                <a16:creationId xmlns:a16="http://schemas.microsoft.com/office/drawing/2014/main" id="{AD0BCC4D-3FD7-21C3-0DE9-F78C5720B017}"/>
              </a:ext>
            </a:extLst>
          </p:cNvPr>
          <p:cNvSpPr/>
          <p:nvPr/>
        </p:nvSpPr>
        <p:spPr>
          <a:xfrm>
            <a:off x="6397738" y="4932715"/>
            <a:ext cx="1235749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Component Data-base and Predictive Models</a:t>
            </a:r>
          </a:p>
        </p:txBody>
      </p: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9F7B3ADA-D15F-14AD-C7E2-B0208BDEF587}"/>
              </a:ext>
            </a:extLst>
          </p:cNvPr>
          <p:cNvCxnSpPr>
            <a:cxnSpLocks/>
            <a:stCxn id="59" idx="2"/>
            <a:endCxn id="180" idx="0"/>
          </p:cNvCxnSpPr>
          <p:nvPr/>
        </p:nvCxnSpPr>
        <p:spPr>
          <a:xfrm>
            <a:off x="7015613" y="4380354"/>
            <a:ext cx="0" cy="552361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Elbow Connector 56">
            <a:extLst>
              <a:ext uri="{FF2B5EF4-FFF2-40B4-BE49-F238E27FC236}">
                <a16:creationId xmlns:a16="http://schemas.microsoft.com/office/drawing/2014/main" id="{8B9C4471-0F03-928C-E3E8-B9EC58920A1B}"/>
              </a:ext>
            </a:extLst>
          </p:cNvPr>
          <p:cNvCxnSpPr>
            <a:cxnSpLocks/>
            <a:endCxn id="180" idx="2"/>
          </p:cNvCxnSpPr>
          <p:nvPr/>
        </p:nvCxnSpPr>
        <p:spPr>
          <a:xfrm flipV="1">
            <a:off x="5569798" y="5396394"/>
            <a:ext cx="1445815" cy="220311"/>
          </a:xfrm>
          <a:prstGeom prst="bentConnector2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TextBox 196">
            <a:extLst>
              <a:ext uri="{FF2B5EF4-FFF2-40B4-BE49-F238E27FC236}">
                <a16:creationId xmlns:a16="http://schemas.microsoft.com/office/drawing/2014/main" id="{7C0EECE4-F560-1216-C1DC-DA4E572546DB}"/>
              </a:ext>
            </a:extLst>
          </p:cNvPr>
          <p:cNvSpPr txBox="1"/>
          <p:nvPr/>
        </p:nvSpPr>
        <p:spPr>
          <a:xfrm>
            <a:off x="4185174" y="3878110"/>
            <a:ext cx="9218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position, vel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info</a:t>
            </a:r>
          </a:p>
        </p:txBody>
      </p:sp>
      <p:cxnSp>
        <p:nvCxnSpPr>
          <p:cNvPr id="198" name="Elbow Connector 56">
            <a:extLst>
              <a:ext uri="{FF2B5EF4-FFF2-40B4-BE49-F238E27FC236}">
                <a16:creationId xmlns:a16="http://schemas.microsoft.com/office/drawing/2014/main" id="{E7D00351-6FD2-E295-0DE7-5B196F8B401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271925" y="2835248"/>
            <a:ext cx="1871299" cy="1067936"/>
          </a:xfrm>
          <a:prstGeom prst="bentConnector3">
            <a:avLst>
              <a:gd name="adj1" fmla="val 41274"/>
            </a:avLst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BFC25FDC-B8FA-7A0A-99D6-B4018D69A8EA}"/>
              </a:ext>
            </a:extLst>
          </p:cNvPr>
          <p:cNvSpPr txBox="1"/>
          <p:nvPr/>
        </p:nvSpPr>
        <p:spPr>
          <a:xfrm>
            <a:off x="6986182" y="5437964"/>
            <a:ext cx="697205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D98F197-8D24-19A6-0339-D637F50B72CD}"/>
              </a:ext>
            </a:extLst>
          </p:cNvPr>
          <p:cNvSpPr txBox="1"/>
          <p:nvPr/>
        </p:nvSpPr>
        <p:spPr>
          <a:xfrm>
            <a:off x="7030702" y="4478318"/>
            <a:ext cx="906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-Feasibility of task instructions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AC6BE21-0021-4E14-8EDB-03662C0F3A9E}"/>
              </a:ext>
            </a:extLst>
          </p:cNvPr>
          <p:cNvCxnSpPr>
            <a:cxnSpLocks/>
          </p:cNvCxnSpPr>
          <p:nvPr/>
        </p:nvCxnSpPr>
        <p:spPr>
          <a:xfrm flipV="1">
            <a:off x="6869203" y="4377802"/>
            <a:ext cx="0" cy="554913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72D36827-2D0B-4214-80B0-B4062BB51AF0}"/>
              </a:ext>
            </a:extLst>
          </p:cNvPr>
          <p:cNvSpPr txBox="1"/>
          <p:nvPr/>
        </p:nvSpPr>
        <p:spPr>
          <a:xfrm>
            <a:off x="6176480" y="4504826"/>
            <a:ext cx="906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-Itemized task instructions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63E28B7-86FC-49F0-AA40-BABE5B403966}"/>
              </a:ext>
            </a:extLst>
          </p:cNvPr>
          <p:cNvCxnSpPr>
            <a:cxnSpLocks/>
          </p:cNvCxnSpPr>
          <p:nvPr/>
        </p:nvCxnSpPr>
        <p:spPr>
          <a:xfrm flipH="1" flipV="1">
            <a:off x="4210193" y="4538730"/>
            <a:ext cx="921859" cy="737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7BA3B78C-E907-4FAA-9756-F3C3214FAFBB}"/>
              </a:ext>
            </a:extLst>
          </p:cNvPr>
          <p:cNvCxnSpPr>
            <a:cxnSpLocks/>
          </p:cNvCxnSpPr>
          <p:nvPr/>
        </p:nvCxnSpPr>
        <p:spPr>
          <a:xfrm>
            <a:off x="4227729" y="5333860"/>
            <a:ext cx="904323" cy="4266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B597527-BD08-4A09-9B59-5709F8B8B4CF}"/>
              </a:ext>
            </a:extLst>
          </p:cNvPr>
          <p:cNvSpPr txBox="1"/>
          <p:nvPr/>
        </p:nvSpPr>
        <p:spPr>
          <a:xfrm>
            <a:off x="4310694" y="4553361"/>
            <a:ext cx="78072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-Messages (out)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6A2B9A0-8966-4670-AD16-A1A091ECD9B7}"/>
              </a:ext>
            </a:extLst>
          </p:cNvPr>
          <p:cNvSpPr txBox="1"/>
          <p:nvPr/>
        </p:nvSpPr>
        <p:spPr>
          <a:xfrm>
            <a:off x="4272782" y="5372824"/>
            <a:ext cx="78072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-Messages (in)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F476958-1762-4EDA-AD89-407D0CA55222}"/>
              </a:ext>
            </a:extLst>
          </p:cNvPr>
          <p:cNvSpPr txBox="1"/>
          <p:nvPr/>
        </p:nvSpPr>
        <p:spPr>
          <a:xfrm>
            <a:off x="7970709" y="2474081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</p:spTree>
    <p:extLst>
      <p:ext uri="{BB962C8B-B14F-4D97-AF65-F5344CB8AC3E}">
        <p14:creationId xmlns:p14="http://schemas.microsoft.com/office/powerpoint/2010/main" val="2148813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Module 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2903162" y="1115370"/>
            <a:ext cx="7690031" cy="5183541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694088" y="2233073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781959" y="4774286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2903160" y="185420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2903160" y="265285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2903160" y="435707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2903160" y="515573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>
            <a:off x="3528229" y="2446945"/>
            <a:ext cx="4289582" cy="3786754"/>
          </a:xfrm>
          <a:prstGeom prst="roundRect">
            <a:avLst>
              <a:gd name="adj" fmla="val 3300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9153362" y="2724488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9159611" y="4331887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i="1" dirty="0">
                <a:solidFill>
                  <a:sysClr val="windowText" lastClr="000000"/>
                </a:solidFill>
              </a:rPr>
              <a:t>Planning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1985345" y="283524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1981128" y="205651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1952756" y="1704789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1977662" y="53373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1949785" y="3706975"/>
            <a:ext cx="1025045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1959483" y="5386693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1979394" y="453872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3271925" y="4538729"/>
            <a:ext cx="595474" cy="739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3271925" y="5338126"/>
            <a:ext cx="585629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7A95947-F6FE-37CA-E02B-B0F9DFACB9A8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9806981" y="3031977"/>
            <a:ext cx="6249" cy="129991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4779103" y="1593032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6716144" y="1592469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3271925" y="1785907"/>
            <a:ext cx="1507178" cy="250683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5918130" y="1785344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4655776" y="1263627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5918130" y="1489479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92A8F5A-DD95-6C58-AFDA-689A07A09931}"/>
              </a:ext>
            </a:extLst>
          </p:cNvPr>
          <p:cNvSpPr txBox="1"/>
          <p:nvPr/>
        </p:nvSpPr>
        <p:spPr>
          <a:xfrm>
            <a:off x="9067069" y="3571545"/>
            <a:ext cx="8328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</a:t>
            </a:r>
          </a:p>
        </p:txBody>
      </p:sp>
      <p:sp>
        <p:nvSpPr>
          <p:cNvPr id="18" name="Rounded Rectangle 29">
            <a:extLst>
              <a:ext uri="{FF2B5EF4-FFF2-40B4-BE49-F238E27FC236}">
                <a16:creationId xmlns:a16="http://schemas.microsoft.com/office/drawing/2014/main" id="{351ABAC9-95DA-DB64-1D76-AEB49F238802}"/>
              </a:ext>
            </a:extLst>
          </p:cNvPr>
          <p:cNvSpPr/>
          <p:nvPr/>
        </p:nvSpPr>
        <p:spPr>
          <a:xfrm rot="16200000">
            <a:off x="3451854" y="4800285"/>
            <a:ext cx="1181448" cy="357955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Network Emulator</a:t>
            </a:r>
          </a:p>
        </p:txBody>
      </p:sp>
      <p:sp>
        <p:nvSpPr>
          <p:cNvPr id="51" name="Rounded Rectangle 29">
            <a:extLst>
              <a:ext uri="{FF2B5EF4-FFF2-40B4-BE49-F238E27FC236}">
                <a16:creationId xmlns:a16="http://schemas.microsoft.com/office/drawing/2014/main" id="{217BB112-4919-5EF6-1341-F6C36B25E02B}"/>
              </a:ext>
            </a:extLst>
          </p:cNvPr>
          <p:cNvSpPr/>
          <p:nvPr/>
        </p:nvSpPr>
        <p:spPr>
          <a:xfrm rot="16200000">
            <a:off x="3876991" y="4038140"/>
            <a:ext cx="2949522" cy="436091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Platform Emulator</a:t>
            </a:r>
          </a:p>
        </p:txBody>
      </p:sp>
      <p:sp>
        <p:nvSpPr>
          <p:cNvPr id="59" name="Rounded Rectangle 29">
            <a:extLst>
              <a:ext uri="{FF2B5EF4-FFF2-40B4-BE49-F238E27FC236}">
                <a16:creationId xmlns:a16="http://schemas.microsoft.com/office/drawing/2014/main" id="{2FB003F5-A40E-555B-A1DB-2B7D040E5F20}"/>
              </a:ext>
            </a:extLst>
          </p:cNvPr>
          <p:cNvSpPr/>
          <p:nvPr/>
        </p:nvSpPr>
        <p:spPr>
          <a:xfrm>
            <a:off x="6397738" y="3916675"/>
            <a:ext cx="1235749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Operations Executor</a:t>
            </a:r>
          </a:p>
        </p:txBody>
      </p:sp>
      <p:sp>
        <p:nvSpPr>
          <p:cNvPr id="60" name="Rounded Rectangle 29">
            <a:extLst>
              <a:ext uri="{FF2B5EF4-FFF2-40B4-BE49-F238E27FC236}">
                <a16:creationId xmlns:a16="http://schemas.microsoft.com/office/drawing/2014/main" id="{FF61DADA-E76D-99A4-ABE1-66DEFE816698}"/>
              </a:ext>
            </a:extLst>
          </p:cNvPr>
          <p:cNvSpPr/>
          <p:nvPr/>
        </p:nvSpPr>
        <p:spPr>
          <a:xfrm rot="16200000">
            <a:off x="5036893" y="3105172"/>
            <a:ext cx="588552" cy="191392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i="1" dirty="0">
                <a:solidFill>
                  <a:sysClr val="windowText" lastClr="000000"/>
                </a:solidFill>
              </a:rPr>
              <a:t>Instruments</a:t>
            </a:r>
          </a:p>
        </p:txBody>
      </p:sp>
      <p:cxnSp>
        <p:nvCxnSpPr>
          <p:cNvPr id="78" name="Elbow Connector 56">
            <a:extLst>
              <a:ext uri="{FF2B5EF4-FFF2-40B4-BE49-F238E27FC236}">
                <a16:creationId xmlns:a16="http://schemas.microsoft.com/office/drawing/2014/main" id="{7616F81C-D8A1-91D6-2FCA-EA1D0F0DBF99}"/>
              </a:ext>
            </a:extLst>
          </p:cNvPr>
          <p:cNvCxnSpPr>
            <a:cxnSpLocks/>
            <a:stCxn id="8" idx="3"/>
            <a:endCxn id="60" idx="0"/>
          </p:cNvCxnSpPr>
          <p:nvPr/>
        </p:nvCxnSpPr>
        <p:spPr>
          <a:xfrm>
            <a:off x="3271925" y="2835248"/>
            <a:ext cx="1963548" cy="36562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D6D3D8DC-8278-826A-81C8-37F126EADE50}"/>
              </a:ext>
            </a:extLst>
          </p:cNvPr>
          <p:cNvSpPr txBox="1"/>
          <p:nvPr/>
        </p:nvSpPr>
        <p:spPr>
          <a:xfrm>
            <a:off x="4217727" y="3230616"/>
            <a:ext cx="925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info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info</a:t>
            </a:r>
          </a:p>
        </p:txBody>
      </p:sp>
      <p:cxnSp>
        <p:nvCxnSpPr>
          <p:cNvPr id="88" name="Elbow Connector 56">
            <a:extLst>
              <a:ext uri="{FF2B5EF4-FFF2-40B4-BE49-F238E27FC236}">
                <a16:creationId xmlns:a16="http://schemas.microsoft.com/office/drawing/2014/main" id="{97D9F7A4-C7E7-B1D9-5C1D-629498544CFA}"/>
              </a:ext>
            </a:extLst>
          </p:cNvPr>
          <p:cNvCxnSpPr>
            <a:cxnSpLocks/>
            <a:stCxn id="8" idx="3"/>
            <a:endCxn id="18" idx="3"/>
          </p:cNvCxnSpPr>
          <p:nvPr/>
        </p:nvCxnSpPr>
        <p:spPr>
          <a:xfrm>
            <a:off x="3271925" y="2835248"/>
            <a:ext cx="770654" cy="1553291"/>
          </a:xfrm>
          <a:prstGeom prst="bentConnector2">
            <a:avLst/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781ED910-E098-12F1-56B9-1A225C022CE2}"/>
              </a:ext>
            </a:extLst>
          </p:cNvPr>
          <p:cNvSpPr txBox="1"/>
          <p:nvPr/>
        </p:nvSpPr>
        <p:spPr>
          <a:xfrm>
            <a:off x="3588091" y="3892355"/>
            <a:ext cx="45448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info</a:t>
            </a:r>
          </a:p>
        </p:txBody>
      </p:sp>
      <p:cxnSp>
        <p:nvCxnSpPr>
          <p:cNvPr id="95" name="Elbow Connector 56">
            <a:extLst>
              <a:ext uri="{FF2B5EF4-FFF2-40B4-BE49-F238E27FC236}">
                <a16:creationId xmlns:a16="http://schemas.microsoft.com/office/drawing/2014/main" id="{B6EA3F67-0D17-9FAD-33F6-5629F16033CB}"/>
              </a:ext>
            </a:extLst>
          </p:cNvPr>
          <p:cNvCxnSpPr>
            <a:cxnSpLocks/>
            <a:stCxn id="52" idx="2"/>
            <a:endCxn id="51" idx="3"/>
          </p:cNvCxnSpPr>
          <p:nvPr/>
        </p:nvCxnSpPr>
        <p:spPr>
          <a:xfrm rot="16200000" flipH="1">
            <a:off x="4948863" y="2378535"/>
            <a:ext cx="802643" cy="3135"/>
          </a:xfrm>
          <a:prstGeom prst="bentConnector3">
            <a:avLst>
              <a:gd name="adj1" fmla="val 50000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F0E81BCD-C197-81FC-71F4-50298F347699}"/>
              </a:ext>
            </a:extLst>
          </p:cNvPr>
          <p:cNvSpPr txBox="1"/>
          <p:nvPr/>
        </p:nvSpPr>
        <p:spPr>
          <a:xfrm>
            <a:off x="4317341" y="2550986"/>
            <a:ext cx="113902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CE5F56B4-A2E3-7E99-BE73-B1F2C4793C8E}"/>
              </a:ext>
            </a:extLst>
          </p:cNvPr>
          <p:cNvCxnSpPr>
            <a:cxnSpLocks/>
          </p:cNvCxnSpPr>
          <p:nvPr/>
        </p:nvCxnSpPr>
        <p:spPr>
          <a:xfrm flipH="1">
            <a:off x="5569798" y="4010202"/>
            <a:ext cx="827941" cy="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E53C50C5-63D6-AA4F-F2B6-2FAE60FF1EB1}"/>
              </a:ext>
            </a:extLst>
          </p:cNvPr>
          <p:cNvCxnSpPr>
            <a:cxnSpLocks/>
            <a:stCxn id="59" idx="1"/>
          </p:cNvCxnSpPr>
          <p:nvPr/>
        </p:nvCxnSpPr>
        <p:spPr>
          <a:xfrm flipH="1">
            <a:off x="5590190" y="4148515"/>
            <a:ext cx="807548" cy="5688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E3E4BA44-E3FF-9BD5-DEEA-7D915DB96171}"/>
              </a:ext>
            </a:extLst>
          </p:cNvPr>
          <p:cNvSpPr txBox="1"/>
          <p:nvPr/>
        </p:nvSpPr>
        <p:spPr>
          <a:xfrm>
            <a:off x="5569798" y="3671402"/>
            <a:ext cx="9792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6201EB3-D5BF-B68F-6452-1BEB840C777D}"/>
              </a:ext>
            </a:extLst>
          </p:cNvPr>
          <p:cNvSpPr txBox="1"/>
          <p:nvPr/>
        </p:nvSpPr>
        <p:spPr>
          <a:xfrm>
            <a:off x="5569798" y="4195773"/>
            <a:ext cx="8142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task instructions</a:t>
            </a:r>
          </a:p>
        </p:txBody>
      </p:sp>
      <p:cxnSp>
        <p:nvCxnSpPr>
          <p:cNvPr id="147" name="Elbow Connector 56">
            <a:extLst>
              <a:ext uri="{FF2B5EF4-FFF2-40B4-BE49-F238E27FC236}">
                <a16:creationId xmlns:a16="http://schemas.microsoft.com/office/drawing/2014/main" id="{C4502423-406F-A3F6-1567-395AD1537D70}"/>
              </a:ext>
            </a:extLst>
          </p:cNvPr>
          <p:cNvCxnSpPr>
            <a:cxnSpLocks/>
            <a:stCxn id="59" idx="3"/>
            <a:endCxn id="13" idx="1"/>
          </p:cNvCxnSpPr>
          <p:nvPr/>
        </p:nvCxnSpPr>
        <p:spPr>
          <a:xfrm>
            <a:off x="7633487" y="4148515"/>
            <a:ext cx="1526124" cy="337117"/>
          </a:xfrm>
          <a:prstGeom prst="bentConnector3">
            <a:avLst>
              <a:gd name="adj1" fmla="val 25439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B943A0BB-CA2D-D08E-86FC-4E11380B0E73}"/>
              </a:ext>
            </a:extLst>
          </p:cNvPr>
          <p:cNvSpPr txBox="1"/>
          <p:nvPr/>
        </p:nvSpPr>
        <p:spPr>
          <a:xfrm>
            <a:off x="8345405" y="4493788"/>
            <a:ext cx="87020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Tasks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160" name="Elbow Connector 56">
            <a:extLst>
              <a:ext uri="{FF2B5EF4-FFF2-40B4-BE49-F238E27FC236}">
                <a16:creationId xmlns:a16="http://schemas.microsoft.com/office/drawing/2014/main" id="{8F38ED55-85B4-23DF-B418-4B917428540D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590190" y="2878233"/>
            <a:ext cx="3563172" cy="315645"/>
          </a:xfrm>
          <a:prstGeom prst="bentConnector3">
            <a:avLst>
              <a:gd name="adj1" fmla="val 68514"/>
            </a:avLst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56">
            <a:extLst>
              <a:ext uri="{FF2B5EF4-FFF2-40B4-BE49-F238E27FC236}">
                <a16:creationId xmlns:a16="http://schemas.microsoft.com/office/drawing/2014/main" id="{FCF84907-1AEE-ABAB-0504-01BE36B38DD3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5563356" y="4639376"/>
            <a:ext cx="4249874" cy="970496"/>
          </a:xfrm>
          <a:prstGeom prst="bentConnector2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5DFC0ADF-D1AD-478D-7102-5A923CF76E76}"/>
              </a:ext>
            </a:extLst>
          </p:cNvPr>
          <p:cNvSpPr txBox="1"/>
          <p:nvPr/>
        </p:nvSpPr>
        <p:spPr>
          <a:xfrm>
            <a:off x="8485448" y="5178944"/>
            <a:ext cx="1263041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180" name="Rounded Rectangle 29">
            <a:extLst>
              <a:ext uri="{FF2B5EF4-FFF2-40B4-BE49-F238E27FC236}">
                <a16:creationId xmlns:a16="http://schemas.microsoft.com/office/drawing/2014/main" id="{AD0BCC4D-3FD7-21C3-0DE9-F78C5720B017}"/>
              </a:ext>
            </a:extLst>
          </p:cNvPr>
          <p:cNvSpPr/>
          <p:nvPr/>
        </p:nvSpPr>
        <p:spPr>
          <a:xfrm>
            <a:off x="6397738" y="4932715"/>
            <a:ext cx="1235749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Component Data-base and Predictive Models</a:t>
            </a:r>
          </a:p>
        </p:txBody>
      </p: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9F7B3ADA-D15F-14AD-C7E2-B0208BDEF587}"/>
              </a:ext>
            </a:extLst>
          </p:cNvPr>
          <p:cNvCxnSpPr>
            <a:cxnSpLocks/>
            <a:stCxn id="59" idx="2"/>
            <a:endCxn id="180" idx="0"/>
          </p:cNvCxnSpPr>
          <p:nvPr/>
        </p:nvCxnSpPr>
        <p:spPr>
          <a:xfrm>
            <a:off x="7015613" y="4380354"/>
            <a:ext cx="0" cy="552361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Elbow Connector 56">
            <a:extLst>
              <a:ext uri="{FF2B5EF4-FFF2-40B4-BE49-F238E27FC236}">
                <a16:creationId xmlns:a16="http://schemas.microsoft.com/office/drawing/2014/main" id="{8B9C4471-0F03-928C-E3E8-B9EC58920A1B}"/>
              </a:ext>
            </a:extLst>
          </p:cNvPr>
          <p:cNvCxnSpPr>
            <a:cxnSpLocks/>
            <a:endCxn id="180" idx="2"/>
          </p:cNvCxnSpPr>
          <p:nvPr/>
        </p:nvCxnSpPr>
        <p:spPr>
          <a:xfrm flipV="1">
            <a:off x="5569798" y="5396394"/>
            <a:ext cx="1445815" cy="220311"/>
          </a:xfrm>
          <a:prstGeom prst="bentConnector2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TextBox 196">
            <a:extLst>
              <a:ext uri="{FF2B5EF4-FFF2-40B4-BE49-F238E27FC236}">
                <a16:creationId xmlns:a16="http://schemas.microsoft.com/office/drawing/2014/main" id="{7C0EECE4-F560-1216-C1DC-DA4E572546DB}"/>
              </a:ext>
            </a:extLst>
          </p:cNvPr>
          <p:cNvSpPr txBox="1"/>
          <p:nvPr/>
        </p:nvSpPr>
        <p:spPr>
          <a:xfrm>
            <a:off x="4185174" y="3878110"/>
            <a:ext cx="9218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position, vel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info</a:t>
            </a:r>
          </a:p>
        </p:txBody>
      </p:sp>
      <p:cxnSp>
        <p:nvCxnSpPr>
          <p:cNvPr id="198" name="Elbow Connector 56">
            <a:extLst>
              <a:ext uri="{FF2B5EF4-FFF2-40B4-BE49-F238E27FC236}">
                <a16:creationId xmlns:a16="http://schemas.microsoft.com/office/drawing/2014/main" id="{E7D00351-6FD2-E295-0DE7-5B196F8B401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271925" y="2835248"/>
            <a:ext cx="1871299" cy="1067936"/>
          </a:xfrm>
          <a:prstGeom prst="bentConnector3">
            <a:avLst>
              <a:gd name="adj1" fmla="val 41274"/>
            </a:avLst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BFC25FDC-B8FA-7A0A-99D6-B4018D69A8EA}"/>
              </a:ext>
            </a:extLst>
          </p:cNvPr>
          <p:cNvSpPr txBox="1"/>
          <p:nvPr/>
        </p:nvSpPr>
        <p:spPr>
          <a:xfrm>
            <a:off x="6986182" y="5437964"/>
            <a:ext cx="697205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D98F197-8D24-19A6-0339-D637F50B72CD}"/>
              </a:ext>
            </a:extLst>
          </p:cNvPr>
          <p:cNvSpPr txBox="1"/>
          <p:nvPr/>
        </p:nvSpPr>
        <p:spPr>
          <a:xfrm>
            <a:off x="7030702" y="4478318"/>
            <a:ext cx="906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-Feasibility of task instructions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AC6BE21-0021-4E14-8EDB-03662C0F3A9E}"/>
              </a:ext>
            </a:extLst>
          </p:cNvPr>
          <p:cNvCxnSpPr>
            <a:cxnSpLocks/>
          </p:cNvCxnSpPr>
          <p:nvPr/>
        </p:nvCxnSpPr>
        <p:spPr>
          <a:xfrm flipV="1">
            <a:off x="6869203" y="4377802"/>
            <a:ext cx="0" cy="554913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72D36827-2D0B-4214-80B0-B4062BB51AF0}"/>
              </a:ext>
            </a:extLst>
          </p:cNvPr>
          <p:cNvSpPr txBox="1"/>
          <p:nvPr/>
        </p:nvSpPr>
        <p:spPr>
          <a:xfrm>
            <a:off x="6176480" y="4504826"/>
            <a:ext cx="906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-Itemized task instructions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63E28B7-86FC-49F0-AA40-BABE5B403966}"/>
              </a:ext>
            </a:extLst>
          </p:cNvPr>
          <p:cNvCxnSpPr>
            <a:cxnSpLocks/>
          </p:cNvCxnSpPr>
          <p:nvPr/>
        </p:nvCxnSpPr>
        <p:spPr>
          <a:xfrm flipH="1" flipV="1">
            <a:off x="4210193" y="4538730"/>
            <a:ext cx="921859" cy="737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7BA3B78C-E907-4FAA-9756-F3C3214FAFBB}"/>
              </a:ext>
            </a:extLst>
          </p:cNvPr>
          <p:cNvCxnSpPr>
            <a:cxnSpLocks/>
          </p:cNvCxnSpPr>
          <p:nvPr/>
        </p:nvCxnSpPr>
        <p:spPr>
          <a:xfrm>
            <a:off x="4227729" y="5333860"/>
            <a:ext cx="904323" cy="4266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B597527-BD08-4A09-9B59-5709F8B8B4CF}"/>
              </a:ext>
            </a:extLst>
          </p:cNvPr>
          <p:cNvSpPr txBox="1"/>
          <p:nvPr/>
        </p:nvSpPr>
        <p:spPr>
          <a:xfrm>
            <a:off x="4310694" y="4553361"/>
            <a:ext cx="78072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-Messages (out)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6A2B9A0-8966-4670-AD16-A1A091ECD9B7}"/>
              </a:ext>
            </a:extLst>
          </p:cNvPr>
          <p:cNvSpPr txBox="1"/>
          <p:nvPr/>
        </p:nvSpPr>
        <p:spPr>
          <a:xfrm>
            <a:off x="4272782" y="5372824"/>
            <a:ext cx="78072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-Messages (in)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F476958-1762-4EDA-AD89-407D0CA55222}"/>
              </a:ext>
            </a:extLst>
          </p:cNvPr>
          <p:cNvSpPr txBox="1"/>
          <p:nvPr/>
        </p:nvSpPr>
        <p:spPr>
          <a:xfrm>
            <a:off x="7970709" y="2474081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70" name="Rounded Rectangle 29">
            <a:extLst>
              <a:ext uri="{FF2B5EF4-FFF2-40B4-BE49-F238E27FC236}">
                <a16:creationId xmlns:a16="http://schemas.microsoft.com/office/drawing/2014/main" id="{3D663945-409F-4AA8-8D83-7EFC96827BB2}"/>
              </a:ext>
            </a:extLst>
          </p:cNvPr>
          <p:cNvSpPr/>
          <p:nvPr/>
        </p:nvSpPr>
        <p:spPr>
          <a:xfrm>
            <a:off x="3447105" y="2379247"/>
            <a:ext cx="2645494" cy="3752290"/>
          </a:xfrm>
          <a:prstGeom prst="roundRect">
            <a:avLst>
              <a:gd name="adj" fmla="val 6097"/>
            </a:avLst>
          </a:prstGeom>
          <a:noFill/>
          <a:ln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rgbClr val="00B050"/>
                </a:solidFill>
              </a:rPr>
              <a:t>HARDWARE</a:t>
            </a:r>
          </a:p>
        </p:txBody>
      </p:sp>
      <p:sp>
        <p:nvSpPr>
          <p:cNvPr id="72" name="Rounded Rectangle 29">
            <a:extLst>
              <a:ext uri="{FF2B5EF4-FFF2-40B4-BE49-F238E27FC236}">
                <a16:creationId xmlns:a16="http://schemas.microsoft.com/office/drawing/2014/main" id="{D5633CCA-B49A-48DA-84F0-682669775AC1}"/>
              </a:ext>
            </a:extLst>
          </p:cNvPr>
          <p:cNvSpPr/>
          <p:nvPr/>
        </p:nvSpPr>
        <p:spPr>
          <a:xfrm>
            <a:off x="6151963" y="3429000"/>
            <a:ext cx="1618880" cy="2704012"/>
          </a:xfrm>
          <a:prstGeom prst="roundRect">
            <a:avLst>
              <a:gd name="adj" fmla="val 6097"/>
            </a:avLst>
          </a:prstGeom>
          <a:noFill/>
          <a:ln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rgbClr val="00B050"/>
                </a:solidFill>
              </a:rPr>
              <a:t>MIDDLEWARE </a:t>
            </a:r>
          </a:p>
        </p:txBody>
      </p:sp>
      <p:sp>
        <p:nvSpPr>
          <p:cNvPr id="73" name="Rounded Rectangle 29">
            <a:extLst>
              <a:ext uri="{FF2B5EF4-FFF2-40B4-BE49-F238E27FC236}">
                <a16:creationId xmlns:a16="http://schemas.microsoft.com/office/drawing/2014/main" id="{07571E60-C78E-4C05-A213-86BFE58C1674}"/>
              </a:ext>
            </a:extLst>
          </p:cNvPr>
          <p:cNvSpPr/>
          <p:nvPr/>
        </p:nvSpPr>
        <p:spPr>
          <a:xfrm>
            <a:off x="7909685" y="2057257"/>
            <a:ext cx="2645494" cy="4126815"/>
          </a:xfrm>
          <a:prstGeom prst="roundRect">
            <a:avLst>
              <a:gd name="adj" fmla="val 6097"/>
            </a:avLst>
          </a:prstGeom>
          <a:noFill/>
          <a:ln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rgbClr val="00B050"/>
                </a:solidFill>
              </a:rPr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89139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Module - Plan Execution </a:t>
            </a:r>
          </a:p>
        </p:txBody>
      </p:sp>
      <p:sp>
        <p:nvSpPr>
          <p:cNvPr id="3" name="Right Arrow 7">
            <a:extLst>
              <a:ext uri="{FF2B5EF4-FFF2-40B4-BE49-F238E27FC236}">
                <a16:creationId xmlns:a16="http://schemas.microsoft.com/office/drawing/2014/main" id="{67B8EC0A-D5CD-0D4C-D366-526E993728C8}"/>
              </a:ext>
            </a:extLst>
          </p:cNvPr>
          <p:cNvSpPr/>
          <p:nvPr/>
        </p:nvSpPr>
        <p:spPr>
          <a:xfrm>
            <a:off x="2810990" y="3009769"/>
            <a:ext cx="312456" cy="1286004"/>
          </a:xfrm>
          <a:prstGeom prst="rightArrow">
            <a:avLst>
              <a:gd name="adj1" fmla="val 29186"/>
              <a:gd name="adj2" fmla="val 61181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ECE8867D-EA00-9E6A-A315-6456A726B54D}"/>
              </a:ext>
            </a:extLst>
          </p:cNvPr>
          <p:cNvGrpSpPr/>
          <p:nvPr/>
        </p:nvGrpSpPr>
        <p:grpSpPr>
          <a:xfrm>
            <a:off x="13943" y="2042325"/>
            <a:ext cx="3020525" cy="3374445"/>
            <a:chOff x="266217" y="1993902"/>
            <a:chExt cx="3020525" cy="3374445"/>
          </a:xfrm>
        </p:grpSpPr>
        <p:pic>
          <p:nvPicPr>
            <p:cNvPr id="37" name="Graphic 36" descr="Speech outline">
              <a:extLst>
                <a:ext uri="{FF2B5EF4-FFF2-40B4-BE49-F238E27FC236}">
                  <a16:creationId xmlns:a16="http://schemas.microsoft.com/office/drawing/2014/main" id="{4534E274-35A8-97B6-A2D1-AB15BDF4E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 flipH="1">
              <a:off x="1645074" y="1698525"/>
              <a:ext cx="1082135" cy="2201200"/>
            </a:xfrm>
            <a:prstGeom prst="rect">
              <a:avLst/>
            </a:prstGeom>
          </p:spPr>
        </p:pic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72B2104F-DFDC-B371-178C-02A7D4C0E108}"/>
                </a:ext>
              </a:extLst>
            </p:cNvPr>
            <p:cNvGrpSpPr/>
            <p:nvPr/>
          </p:nvGrpSpPr>
          <p:grpSpPr>
            <a:xfrm>
              <a:off x="266217" y="1993902"/>
              <a:ext cx="2745040" cy="3374445"/>
              <a:chOff x="266217" y="1993902"/>
              <a:chExt cx="2745040" cy="3374445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2943D654-A50E-EEF6-0E9C-A367EA02BAC2}"/>
                  </a:ext>
                </a:extLst>
              </p:cNvPr>
              <p:cNvSpPr/>
              <p:nvPr/>
            </p:nvSpPr>
            <p:spPr>
              <a:xfrm>
                <a:off x="339162" y="1993902"/>
                <a:ext cx="2672095" cy="30412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sz="1050" b="1" dirty="0">
                    <a:solidFill>
                      <a:sysClr val="windowText" lastClr="000000"/>
                    </a:solidFill>
                  </a:rPr>
                  <a:t>Plan Execution Sequence:</a:t>
                </a:r>
              </a:p>
              <a:p>
                <a:endParaRPr lang="en-US" sz="1050" b="1" dirty="0">
                  <a:solidFill>
                    <a:sysClr val="windowText" lastClr="000000"/>
                  </a:solidFill>
                </a:endParaRPr>
              </a:p>
              <a:p>
                <a:endParaRPr lang="en-US" sz="1050" dirty="0">
                  <a:solidFill>
                    <a:sysClr val="windowText" lastClr="000000"/>
                  </a:solidFill>
                </a:endParaRPr>
              </a:p>
              <a:p>
                <a:endParaRPr lang="en-US" sz="105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85" name="Rounded Rectangle 29">
                <a:extLst>
                  <a:ext uri="{FF2B5EF4-FFF2-40B4-BE49-F238E27FC236}">
                    <a16:creationId xmlns:a16="http://schemas.microsoft.com/office/drawing/2014/main" id="{29CAD95C-43D9-B346-2E66-1F3139BAF94C}"/>
                  </a:ext>
                </a:extLst>
              </p:cNvPr>
              <p:cNvSpPr/>
              <p:nvPr/>
            </p:nvSpPr>
            <p:spPr>
              <a:xfrm>
                <a:off x="541425" y="2367103"/>
                <a:ext cx="844348" cy="443484"/>
              </a:xfrm>
              <a:prstGeom prst="roundRect">
                <a:avLst>
                  <a:gd name="adj" fmla="val 6097"/>
                </a:avLst>
              </a:prstGeom>
              <a:noFill/>
              <a:ln>
                <a:solidFill>
                  <a:schemeClr val="accent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100" i="1" dirty="0">
                    <a:solidFill>
                      <a:sysClr val="windowText" lastClr="000000"/>
                    </a:solidFill>
                  </a:rPr>
                  <a:t>Scheduler Module</a:t>
                </a:r>
              </a:p>
            </p:txBody>
          </p:sp>
          <p:sp>
            <p:nvSpPr>
              <p:cNvPr id="86" name="Rounded Rectangle 29">
                <a:extLst>
                  <a:ext uri="{FF2B5EF4-FFF2-40B4-BE49-F238E27FC236}">
                    <a16:creationId xmlns:a16="http://schemas.microsoft.com/office/drawing/2014/main" id="{40199CD4-FEB2-B54B-03D6-084BDF58FCBB}"/>
                  </a:ext>
                </a:extLst>
              </p:cNvPr>
              <p:cNvSpPr/>
              <p:nvPr/>
            </p:nvSpPr>
            <p:spPr>
              <a:xfrm>
                <a:off x="1385773" y="4188509"/>
                <a:ext cx="847130" cy="362709"/>
              </a:xfrm>
              <a:prstGeom prst="roundRect">
                <a:avLst>
                  <a:gd name="adj" fmla="val 3300"/>
                </a:avLst>
              </a:prstGeom>
              <a:noFill/>
              <a:ln>
                <a:solidFill>
                  <a:schemeClr val="accent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i="1" dirty="0">
                    <a:solidFill>
                      <a:sysClr val="windowText" lastClr="000000"/>
                    </a:solidFill>
                  </a:rPr>
                  <a:t>Platform Emulator</a:t>
                </a:r>
              </a:p>
            </p:txBody>
          </p:sp>
          <p:sp>
            <p:nvSpPr>
              <p:cNvPr id="87" name="Rounded Rectangle 29">
                <a:extLst>
                  <a:ext uri="{FF2B5EF4-FFF2-40B4-BE49-F238E27FC236}">
                    <a16:creationId xmlns:a16="http://schemas.microsoft.com/office/drawing/2014/main" id="{FBB86EA8-4FD3-CF0B-14D5-5A2AA699123C}"/>
                  </a:ext>
                </a:extLst>
              </p:cNvPr>
              <p:cNvSpPr/>
              <p:nvPr/>
            </p:nvSpPr>
            <p:spPr>
              <a:xfrm>
                <a:off x="883505" y="3313846"/>
                <a:ext cx="844348" cy="463679"/>
              </a:xfrm>
              <a:prstGeom prst="roundRect">
                <a:avLst>
                  <a:gd name="adj" fmla="val 3300"/>
                </a:avLst>
              </a:prstGeom>
              <a:noFill/>
              <a:ln>
                <a:solidFill>
                  <a:schemeClr val="accent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i="1" dirty="0">
                    <a:solidFill>
                      <a:sysClr val="windowText" lastClr="000000"/>
                    </a:solidFill>
                  </a:rPr>
                  <a:t>Operations Executor</a:t>
                </a:r>
              </a:p>
            </p:txBody>
          </p:sp>
          <p:cxnSp>
            <p:nvCxnSpPr>
              <p:cNvPr id="89" name="Elbow Connector 56">
                <a:extLst>
                  <a:ext uri="{FF2B5EF4-FFF2-40B4-BE49-F238E27FC236}">
                    <a16:creationId xmlns:a16="http://schemas.microsoft.com/office/drawing/2014/main" id="{48001190-E1D7-77A6-E9AC-B28B5E41BB97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873976" y="2950046"/>
                <a:ext cx="518715" cy="224685"/>
              </a:xfrm>
              <a:prstGeom prst="bentConnector3">
                <a:avLst>
                  <a:gd name="adj1" fmla="val 50000"/>
                </a:avLst>
              </a:prstGeom>
              <a:ln w="19050">
                <a:prstDash val="sysDot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Elbow Connector 56">
                <a:extLst>
                  <a:ext uri="{FF2B5EF4-FFF2-40B4-BE49-F238E27FC236}">
                    <a16:creationId xmlns:a16="http://schemas.microsoft.com/office/drawing/2014/main" id="{1130152F-9641-A442-EBA9-3966F424DFE5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1351510" y="3783798"/>
                <a:ext cx="425064" cy="396717"/>
              </a:xfrm>
              <a:prstGeom prst="bentConnector3">
                <a:avLst>
                  <a:gd name="adj1" fmla="val 50000"/>
                </a:avLst>
              </a:prstGeom>
              <a:ln w="19050">
                <a:prstDash val="sysDot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Elbow Connector 56">
                <a:extLst>
                  <a:ext uri="{FF2B5EF4-FFF2-40B4-BE49-F238E27FC236}">
                    <a16:creationId xmlns:a16="http://schemas.microsoft.com/office/drawing/2014/main" id="{53182A8F-177C-C7F9-7F77-2FB1A337650F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897890" y="3654952"/>
                <a:ext cx="958386" cy="890085"/>
              </a:xfrm>
              <a:prstGeom prst="bentConnector4">
                <a:avLst>
                  <a:gd name="adj1" fmla="val -25354"/>
                  <a:gd name="adj2" fmla="val 126377"/>
                </a:avLst>
              </a:prstGeom>
              <a:ln w="19050">
                <a:prstDash val="sysDot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6C2C6CCC-B668-9056-D41D-DF303AC06918}"/>
                  </a:ext>
                </a:extLst>
              </p:cNvPr>
              <p:cNvSpPr txBox="1"/>
              <p:nvPr/>
            </p:nvSpPr>
            <p:spPr>
              <a:xfrm>
                <a:off x="1837199" y="2477694"/>
                <a:ext cx="996663" cy="5795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Task: “Perform measurement of GP 123 @ t=5 w/ instr1”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29C8A74-A57E-C7F7-DEA4-C29A4C29D68A}"/>
                  </a:ext>
                </a:extLst>
              </p:cNvPr>
              <p:cNvSpPr txBox="1"/>
              <p:nvPr/>
            </p:nvSpPr>
            <p:spPr>
              <a:xfrm>
                <a:off x="266217" y="5122126"/>
                <a:ext cx="25956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i="1" dirty="0"/>
                  <a:t>Receive measurement plan from scheduler</a:t>
                </a:r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DB8AD31F-10B1-736A-EEF8-1A59C0AE38F0}"/>
              </a:ext>
            </a:extLst>
          </p:cNvPr>
          <p:cNvGrpSpPr/>
          <p:nvPr/>
        </p:nvGrpSpPr>
        <p:grpSpPr>
          <a:xfrm>
            <a:off x="3207916" y="1964646"/>
            <a:ext cx="2948526" cy="3614586"/>
            <a:chOff x="3686190" y="1911367"/>
            <a:chExt cx="2948526" cy="361458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481ADA9-5EA3-59FF-7B8F-17FF63512756}"/>
                </a:ext>
              </a:extLst>
            </p:cNvPr>
            <p:cNvSpPr/>
            <p:nvPr/>
          </p:nvSpPr>
          <p:spPr>
            <a:xfrm>
              <a:off x="3686190" y="1993902"/>
              <a:ext cx="2672095" cy="3041239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b="1" dirty="0">
                  <a:solidFill>
                    <a:sysClr val="windowText" lastClr="000000"/>
                  </a:solidFill>
                </a:rPr>
                <a:t>Plan Execution Sequence:</a:t>
              </a:r>
            </a:p>
            <a:p>
              <a:endParaRPr lang="en-US" sz="1050" b="1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Rounded Rectangle 29">
              <a:extLst>
                <a:ext uri="{FF2B5EF4-FFF2-40B4-BE49-F238E27FC236}">
                  <a16:creationId xmlns:a16="http://schemas.microsoft.com/office/drawing/2014/main" id="{DBA58744-D028-BB95-0EE5-222DEC8B1344}"/>
                </a:ext>
              </a:extLst>
            </p:cNvPr>
            <p:cNvSpPr/>
            <p:nvPr/>
          </p:nvSpPr>
          <p:spPr>
            <a:xfrm>
              <a:off x="3888453" y="2367103"/>
              <a:ext cx="844348" cy="44348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sp>
          <p:nvSpPr>
            <p:cNvPr id="20" name="Rounded Rectangle 29">
              <a:extLst>
                <a:ext uri="{FF2B5EF4-FFF2-40B4-BE49-F238E27FC236}">
                  <a16:creationId xmlns:a16="http://schemas.microsoft.com/office/drawing/2014/main" id="{2D9FDFE9-AC33-02CD-FF54-6580969514E9}"/>
                </a:ext>
              </a:extLst>
            </p:cNvPr>
            <p:cNvSpPr/>
            <p:nvPr/>
          </p:nvSpPr>
          <p:spPr>
            <a:xfrm>
              <a:off x="4732801" y="4188509"/>
              <a:ext cx="847130" cy="362709"/>
            </a:xfrm>
            <a:prstGeom prst="roundRect">
              <a:avLst>
                <a:gd name="adj" fmla="val 3300"/>
              </a:avLst>
            </a:prstGeom>
            <a:noFill/>
            <a:ln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i="1" dirty="0">
                  <a:solidFill>
                    <a:sysClr val="windowText" lastClr="000000"/>
                  </a:solidFill>
                </a:rPr>
                <a:t>Platform Emulator</a:t>
              </a:r>
            </a:p>
          </p:txBody>
        </p:sp>
        <p:sp>
          <p:nvSpPr>
            <p:cNvPr id="25" name="Rounded Rectangle 29">
              <a:extLst>
                <a:ext uri="{FF2B5EF4-FFF2-40B4-BE49-F238E27FC236}">
                  <a16:creationId xmlns:a16="http://schemas.microsoft.com/office/drawing/2014/main" id="{7B9ADE45-9ACB-3F28-492D-FBAC5EE87025}"/>
                </a:ext>
              </a:extLst>
            </p:cNvPr>
            <p:cNvSpPr/>
            <p:nvPr/>
          </p:nvSpPr>
          <p:spPr>
            <a:xfrm>
              <a:off x="4230533" y="3313846"/>
              <a:ext cx="844348" cy="463679"/>
            </a:xfrm>
            <a:prstGeom prst="roundRect">
              <a:avLst>
                <a:gd name="adj" fmla="val 3300"/>
              </a:avLst>
            </a:prstGeom>
            <a:noFill/>
            <a:ln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i="1" dirty="0">
                  <a:solidFill>
                    <a:sysClr val="windowText" lastClr="000000"/>
                  </a:solidFill>
                </a:rPr>
                <a:t>Operations Executor</a:t>
              </a:r>
            </a:p>
          </p:txBody>
        </p:sp>
        <p:cxnSp>
          <p:nvCxnSpPr>
            <p:cNvPr id="26" name="Elbow Connector 56">
              <a:extLst>
                <a:ext uri="{FF2B5EF4-FFF2-40B4-BE49-F238E27FC236}">
                  <a16:creationId xmlns:a16="http://schemas.microsoft.com/office/drawing/2014/main" id="{326024CA-44C2-0B5D-FD23-9CC3FB1D40D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221004" y="2950046"/>
              <a:ext cx="518715" cy="224685"/>
            </a:xfrm>
            <a:prstGeom prst="bentConnector3">
              <a:avLst>
                <a:gd name="adj1" fmla="val 50000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56">
              <a:extLst>
                <a:ext uri="{FF2B5EF4-FFF2-40B4-BE49-F238E27FC236}">
                  <a16:creationId xmlns:a16="http://schemas.microsoft.com/office/drawing/2014/main" id="{BE9D2099-62CF-D3A3-1175-B411D8106198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698538" y="3783798"/>
              <a:ext cx="425064" cy="396717"/>
            </a:xfrm>
            <a:prstGeom prst="bentConnector3">
              <a:avLst>
                <a:gd name="adj1" fmla="val 50000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Elbow Connector 56">
              <a:extLst>
                <a:ext uri="{FF2B5EF4-FFF2-40B4-BE49-F238E27FC236}">
                  <a16:creationId xmlns:a16="http://schemas.microsoft.com/office/drawing/2014/main" id="{10B85C22-727A-F9B2-8025-2785DF832658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4244918" y="3654952"/>
              <a:ext cx="958386" cy="890085"/>
            </a:xfrm>
            <a:prstGeom prst="bentConnector4">
              <a:avLst>
                <a:gd name="adj1" fmla="val -25354"/>
                <a:gd name="adj2" fmla="val 126377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DC0DA6-5A13-789B-FC95-B66EDF002DB6}"/>
                </a:ext>
              </a:extLst>
            </p:cNvPr>
            <p:cNvSpPr txBox="1"/>
            <p:nvPr/>
          </p:nvSpPr>
          <p:spPr>
            <a:xfrm>
              <a:off x="5074881" y="2351980"/>
              <a:ext cx="120331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1- Wait for t = 5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2- Maneuver to observe GP 123 with instr1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3- Turn on instr1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4- Sense GP 123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5- Turn off intr1</a:t>
              </a:r>
            </a:p>
          </p:txBody>
        </p:sp>
        <p:pic>
          <p:nvPicPr>
            <p:cNvPr id="33" name="Graphic 32" descr="Speech outline">
              <a:extLst>
                <a:ext uri="{FF2B5EF4-FFF2-40B4-BE49-F238E27FC236}">
                  <a16:creationId xmlns:a16="http://schemas.microsoft.com/office/drawing/2014/main" id="{555CA282-CC29-9B80-EF1B-8B5FD9B4D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4603732" y="1911367"/>
              <a:ext cx="2030984" cy="2030984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1DECD6B-5246-2F97-A18F-080FCBE56415}"/>
                </a:ext>
              </a:extLst>
            </p:cNvPr>
            <p:cNvSpPr txBox="1"/>
            <p:nvPr/>
          </p:nvSpPr>
          <p:spPr>
            <a:xfrm>
              <a:off x="3724412" y="5125843"/>
              <a:ext cx="25956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Generate operations plan from measurement plan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223881A8-3618-E58A-AA71-8BD7E8C23027}"/>
              </a:ext>
            </a:extLst>
          </p:cNvPr>
          <p:cNvGrpSpPr/>
          <p:nvPr/>
        </p:nvGrpSpPr>
        <p:grpSpPr>
          <a:xfrm>
            <a:off x="6335945" y="2050683"/>
            <a:ext cx="2809581" cy="3369841"/>
            <a:chOff x="7040114" y="1998506"/>
            <a:chExt cx="2809581" cy="3369841"/>
          </a:xfrm>
        </p:grpSpPr>
        <p:pic>
          <p:nvPicPr>
            <p:cNvPr id="48" name="Graphic 47" descr="Speech outline">
              <a:extLst>
                <a:ext uri="{FF2B5EF4-FFF2-40B4-BE49-F238E27FC236}">
                  <a16:creationId xmlns:a16="http://schemas.microsoft.com/office/drawing/2014/main" id="{B6C76A44-41C2-B8EB-17EA-19FA94492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8258716" y="2503633"/>
              <a:ext cx="1590979" cy="2030984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627B907-DC64-479E-A5D6-98FAB7F0DE14}"/>
                </a:ext>
              </a:extLst>
            </p:cNvPr>
            <p:cNvSpPr/>
            <p:nvPr/>
          </p:nvSpPr>
          <p:spPr>
            <a:xfrm>
              <a:off x="7040114" y="1998506"/>
              <a:ext cx="2672095" cy="3041239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b="1" dirty="0">
                  <a:solidFill>
                    <a:sysClr val="windowText" lastClr="000000"/>
                  </a:solidFill>
                </a:rPr>
                <a:t>Plan Execution Sequence:</a:t>
              </a:r>
            </a:p>
            <a:p>
              <a:endParaRPr lang="en-US" sz="1050" b="1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Rounded Rectangle 29">
              <a:extLst>
                <a:ext uri="{FF2B5EF4-FFF2-40B4-BE49-F238E27FC236}">
                  <a16:creationId xmlns:a16="http://schemas.microsoft.com/office/drawing/2014/main" id="{003C636C-0283-21ED-C7E1-959779710C66}"/>
                </a:ext>
              </a:extLst>
            </p:cNvPr>
            <p:cNvSpPr/>
            <p:nvPr/>
          </p:nvSpPr>
          <p:spPr>
            <a:xfrm>
              <a:off x="7242377" y="2371707"/>
              <a:ext cx="844348" cy="44348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sp>
          <p:nvSpPr>
            <p:cNvPr id="41" name="Rounded Rectangle 29">
              <a:extLst>
                <a:ext uri="{FF2B5EF4-FFF2-40B4-BE49-F238E27FC236}">
                  <a16:creationId xmlns:a16="http://schemas.microsoft.com/office/drawing/2014/main" id="{D7A32712-AC2B-9C7C-2EAE-CE81227E984A}"/>
                </a:ext>
              </a:extLst>
            </p:cNvPr>
            <p:cNvSpPr/>
            <p:nvPr/>
          </p:nvSpPr>
          <p:spPr>
            <a:xfrm>
              <a:off x="8086725" y="4193113"/>
              <a:ext cx="847130" cy="362709"/>
            </a:xfrm>
            <a:prstGeom prst="roundRect">
              <a:avLst>
                <a:gd name="adj" fmla="val 3300"/>
              </a:avLst>
            </a:prstGeom>
            <a:noFill/>
            <a:ln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i="1" dirty="0">
                  <a:solidFill>
                    <a:sysClr val="windowText" lastClr="000000"/>
                  </a:solidFill>
                </a:rPr>
                <a:t>Platform Emulator</a:t>
              </a:r>
            </a:p>
          </p:txBody>
        </p:sp>
        <p:sp>
          <p:nvSpPr>
            <p:cNvPr id="42" name="Rounded Rectangle 29">
              <a:extLst>
                <a:ext uri="{FF2B5EF4-FFF2-40B4-BE49-F238E27FC236}">
                  <a16:creationId xmlns:a16="http://schemas.microsoft.com/office/drawing/2014/main" id="{6B0D652D-CBE5-A16F-8395-C5D2E84390B6}"/>
                </a:ext>
              </a:extLst>
            </p:cNvPr>
            <p:cNvSpPr/>
            <p:nvPr/>
          </p:nvSpPr>
          <p:spPr>
            <a:xfrm>
              <a:off x="7584457" y="3318450"/>
              <a:ext cx="844348" cy="463679"/>
            </a:xfrm>
            <a:prstGeom prst="roundRect">
              <a:avLst>
                <a:gd name="adj" fmla="val 3300"/>
              </a:avLst>
            </a:prstGeom>
            <a:noFill/>
            <a:ln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i="1" dirty="0">
                  <a:solidFill>
                    <a:sysClr val="windowText" lastClr="000000"/>
                  </a:solidFill>
                </a:rPr>
                <a:t>Operations Executor</a:t>
              </a:r>
            </a:p>
          </p:txBody>
        </p:sp>
        <p:cxnSp>
          <p:nvCxnSpPr>
            <p:cNvPr id="43" name="Elbow Connector 56">
              <a:extLst>
                <a:ext uri="{FF2B5EF4-FFF2-40B4-BE49-F238E27FC236}">
                  <a16:creationId xmlns:a16="http://schemas.microsoft.com/office/drawing/2014/main" id="{E152C4AA-0F8F-233F-B9B4-84A040EF0EFD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7574928" y="2954650"/>
              <a:ext cx="518715" cy="224685"/>
            </a:xfrm>
            <a:prstGeom prst="bentConnector3">
              <a:avLst>
                <a:gd name="adj1" fmla="val 50000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Elbow Connector 56">
              <a:extLst>
                <a:ext uri="{FF2B5EF4-FFF2-40B4-BE49-F238E27FC236}">
                  <a16:creationId xmlns:a16="http://schemas.microsoft.com/office/drawing/2014/main" id="{523DD197-E61B-F216-3C59-A97008913C0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8052462" y="3788402"/>
              <a:ext cx="425064" cy="396717"/>
            </a:xfrm>
            <a:prstGeom prst="bentConnector3">
              <a:avLst>
                <a:gd name="adj1" fmla="val 50000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Elbow Connector 56">
              <a:extLst>
                <a:ext uri="{FF2B5EF4-FFF2-40B4-BE49-F238E27FC236}">
                  <a16:creationId xmlns:a16="http://schemas.microsoft.com/office/drawing/2014/main" id="{07B4855B-017D-7E60-EFAE-7EF506794A92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7598842" y="3659556"/>
              <a:ext cx="958386" cy="890085"/>
            </a:xfrm>
            <a:prstGeom prst="bentConnector4">
              <a:avLst>
                <a:gd name="adj1" fmla="val -25354"/>
                <a:gd name="adj2" fmla="val 126377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585DBF2-4E84-52C5-A03E-8806BFE32B78}"/>
                </a:ext>
              </a:extLst>
            </p:cNvPr>
            <p:cNvSpPr txBox="1"/>
            <p:nvPr/>
          </p:nvSpPr>
          <p:spPr>
            <a:xfrm>
              <a:off x="8607335" y="3037769"/>
              <a:ext cx="958386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“Waiting for t=5…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Wait complete!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State is nominal, proceed to next instruction”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42A42B9-F0CF-A2BF-B568-314A8AAE561C}"/>
                </a:ext>
              </a:extLst>
            </p:cNvPr>
            <p:cNvSpPr txBox="1"/>
            <p:nvPr/>
          </p:nvSpPr>
          <p:spPr>
            <a:xfrm>
              <a:off x="7041635" y="5122126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Execute Plan</a:t>
              </a:r>
            </a:p>
          </p:txBody>
        </p:sp>
      </p:grpSp>
      <p:pic>
        <p:nvPicPr>
          <p:cNvPr id="58" name="Graphic 57" descr="Speech outline">
            <a:extLst>
              <a:ext uri="{FF2B5EF4-FFF2-40B4-BE49-F238E27FC236}">
                <a16:creationId xmlns:a16="http://schemas.microsoft.com/office/drawing/2014/main" id="{F2BEF771-0285-2E5A-1E84-C6D6C68E7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H="1">
            <a:off x="9660799" y="3834304"/>
            <a:ext cx="861410" cy="592179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474705FB-2520-C081-E769-29281E05768D}"/>
              </a:ext>
            </a:extLst>
          </p:cNvPr>
          <p:cNvSpPr/>
          <p:nvPr/>
        </p:nvSpPr>
        <p:spPr>
          <a:xfrm>
            <a:off x="9421928" y="2044627"/>
            <a:ext cx="2672095" cy="304123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50" b="1" dirty="0">
                <a:solidFill>
                  <a:sysClr val="windowText" lastClr="000000"/>
                </a:solidFill>
              </a:rPr>
              <a:t>Plan Execution Sequence:</a:t>
            </a:r>
          </a:p>
          <a:p>
            <a:endParaRPr lang="en-US" sz="1050" b="1" dirty="0">
              <a:solidFill>
                <a:sysClr val="windowText" lastClr="000000"/>
              </a:solidFill>
            </a:endParaRPr>
          </a:p>
          <a:p>
            <a:endParaRPr lang="en-US" sz="1050" dirty="0">
              <a:solidFill>
                <a:sysClr val="windowText" lastClr="000000"/>
              </a:solidFill>
            </a:endParaRPr>
          </a:p>
          <a:p>
            <a:endParaRPr lang="en-US" sz="1050" dirty="0">
              <a:solidFill>
                <a:sysClr val="windowText" lastClr="000000"/>
              </a:solidFill>
            </a:endParaRPr>
          </a:p>
        </p:txBody>
      </p:sp>
      <p:sp>
        <p:nvSpPr>
          <p:cNvPr id="66" name="Rounded Rectangle 29">
            <a:extLst>
              <a:ext uri="{FF2B5EF4-FFF2-40B4-BE49-F238E27FC236}">
                <a16:creationId xmlns:a16="http://schemas.microsoft.com/office/drawing/2014/main" id="{A88F8A0D-B1D2-1767-F532-0E732B223FFF}"/>
              </a:ext>
            </a:extLst>
          </p:cNvPr>
          <p:cNvSpPr/>
          <p:nvPr/>
        </p:nvSpPr>
        <p:spPr>
          <a:xfrm>
            <a:off x="9624191" y="2417828"/>
            <a:ext cx="844348" cy="44348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69" name="Rounded Rectangle 29">
            <a:extLst>
              <a:ext uri="{FF2B5EF4-FFF2-40B4-BE49-F238E27FC236}">
                <a16:creationId xmlns:a16="http://schemas.microsoft.com/office/drawing/2014/main" id="{F5F9E3E7-67F6-7286-AE8A-A92F4567969D}"/>
              </a:ext>
            </a:extLst>
          </p:cNvPr>
          <p:cNvSpPr/>
          <p:nvPr/>
        </p:nvSpPr>
        <p:spPr>
          <a:xfrm>
            <a:off x="10468539" y="4239234"/>
            <a:ext cx="847130" cy="36270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Platform Emulator</a:t>
            </a:r>
          </a:p>
        </p:txBody>
      </p:sp>
      <p:sp>
        <p:nvSpPr>
          <p:cNvPr id="70" name="Rounded Rectangle 29">
            <a:extLst>
              <a:ext uri="{FF2B5EF4-FFF2-40B4-BE49-F238E27FC236}">
                <a16:creationId xmlns:a16="http://schemas.microsoft.com/office/drawing/2014/main" id="{2AE1BD56-BEAE-A926-A62A-3CAA5E5ADA60}"/>
              </a:ext>
            </a:extLst>
          </p:cNvPr>
          <p:cNvSpPr/>
          <p:nvPr/>
        </p:nvSpPr>
        <p:spPr>
          <a:xfrm>
            <a:off x="9966271" y="3364571"/>
            <a:ext cx="844348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Operations Executor</a:t>
            </a:r>
          </a:p>
        </p:txBody>
      </p:sp>
      <p:cxnSp>
        <p:nvCxnSpPr>
          <p:cNvPr id="73" name="Elbow Connector 56">
            <a:extLst>
              <a:ext uri="{FF2B5EF4-FFF2-40B4-BE49-F238E27FC236}">
                <a16:creationId xmlns:a16="http://schemas.microsoft.com/office/drawing/2014/main" id="{998AE2F4-AEC4-70F3-BCBF-03A4860813DB}"/>
              </a:ext>
            </a:extLst>
          </p:cNvPr>
          <p:cNvCxnSpPr>
            <a:cxnSpLocks/>
          </p:cNvCxnSpPr>
          <p:nvPr/>
        </p:nvCxnSpPr>
        <p:spPr>
          <a:xfrm rot="16200000" flipV="1">
            <a:off x="9956742" y="3000771"/>
            <a:ext cx="518715" cy="224685"/>
          </a:xfrm>
          <a:prstGeom prst="bentConnector3">
            <a:avLst>
              <a:gd name="adj1" fmla="val 50000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56">
            <a:extLst>
              <a:ext uri="{FF2B5EF4-FFF2-40B4-BE49-F238E27FC236}">
                <a16:creationId xmlns:a16="http://schemas.microsoft.com/office/drawing/2014/main" id="{CA020728-82B8-45E1-DEC3-941677218354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434276" y="3834523"/>
            <a:ext cx="425064" cy="396717"/>
          </a:xfrm>
          <a:prstGeom prst="bentConnector3">
            <a:avLst>
              <a:gd name="adj1" fmla="val 50000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56">
            <a:extLst>
              <a:ext uri="{FF2B5EF4-FFF2-40B4-BE49-F238E27FC236}">
                <a16:creationId xmlns:a16="http://schemas.microsoft.com/office/drawing/2014/main" id="{E17555BA-7F77-4EAF-57CB-AF52431776E4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9980656" y="3705677"/>
            <a:ext cx="958386" cy="890085"/>
          </a:xfrm>
          <a:prstGeom prst="bentConnector4">
            <a:avLst>
              <a:gd name="adj1" fmla="val -25354"/>
              <a:gd name="adj2" fmla="val 126377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070251A6-5B51-B7E0-8ABA-20C8F6ECA74B}"/>
              </a:ext>
            </a:extLst>
          </p:cNvPr>
          <p:cNvSpPr txBox="1"/>
          <p:nvPr/>
        </p:nvSpPr>
        <p:spPr>
          <a:xfrm>
            <a:off x="9725315" y="4058164"/>
            <a:ext cx="95838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“cancel plan”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CFD573B-F815-6F28-BB63-DD5CA81F2F28}"/>
              </a:ext>
            </a:extLst>
          </p:cNvPr>
          <p:cNvSpPr txBox="1"/>
          <p:nvPr/>
        </p:nvSpPr>
        <p:spPr>
          <a:xfrm>
            <a:off x="9423449" y="516824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React to Plan Execution Errors</a:t>
            </a:r>
          </a:p>
        </p:txBody>
      </p:sp>
      <p:sp>
        <p:nvSpPr>
          <p:cNvPr id="94" name="Right Arrow 7">
            <a:extLst>
              <a:ext uri="{FF2B5EF4-FFF2-40B4-BE49-F238E27FC236}">
                <a16:creationId xmlns:a16="http://schemas.microsoft.com/office/drawing/2014/main" id="{2EDFA79A-5D76-EEE1-60BA-65759FCDE6D1}"/>
              </a:ext>
            </a:extLst>
          </p:cNvPr>
          <p:cNvSpPr/>
          <p:nvPr/>
        </p:nvSpPr>
        <p:spPr>
          <a:xfrm>
            <a:off x="5948860" y="3022837"/>
            <a:ext cx="312456" cy="1286004"/>
          </a:xfrm>
          <a:prstGeom prst="rightArrow">
            <a:avLst>
              <a:gd name="adj1" fmla="val 29186"/>
              <a:gd name="adj2" fmla="val 61181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6" name="Right Arrow 7">
            <a:extLst>
              <a:ext uri="{FF2B5EF4-FFF2-40B4-BE49-F238E27FC236}">
                <a16:creationId xmlns:a16="http://schemas.microsoft.com/office/drawing/2014/main" id="{45CDA198-574B-DB48-1679-5B6A4B57C705}"/>
              </a:ext>
            </a:extLst>
          </p:cNvPr>
          <p:cNvSpPr/>
          <p:nvPr/>
        </p:nvSpPr>
        <p:spPr>
          <a:xfrm>
            <a:off x="9066947" y="3009769"/>
            <a:ext cx="312456" cy="1286004"/>
          </a:xfrm>
          <a:prstGeom prst="rightArrow">
            <a:avLst>
              <a:gd name="adj1" fmla="val 29186"/>
              <a:gd name="adj2" fmla="val 61181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8" name="Graphic 97" descr="Speech outline">
            <a:extLst>
              <a:ext uri="{FF2B5EF4-FFF2-40B4-BE49-F238E27FC236}">
                <a16:creationId xmlns:a16="http://schemas.microsoft.com/office/drawing/2014/main" id="{25C07739-5050-6EC5-0FAE-1ECB293A8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0683674" y="3009769"/>
            <a:ext cx="1590979" cy="1464669"/>
          </a:xfrm>
          <a:prstGeom prst="rect">
            <a:avLst/>
          </a:prstGeom>
        </p:spPr>
      </p:pic>
      <p:sp>
        <p:nvSpPr>
          <p:cNvPr id="99" name="TextBox 98">
            <a:extLst>
              <a:ext uri="{FF2B5EF4-FFF2-40B4-BE49-F238E27FC236}">
                <a16:creationId xmlns:a16="http://schemas.microsoft.com/office/drawing/2014/main" id="{55839C9C-C232-7600-D1D9-1470D14EA474}"/>
              </a:ext>
            </a:extLst>
          </p:cNvPr>
          <p:cNvSpPr txBox="1"/>
          <p:nvPr/>
        </p:nvSpPr>
        <p:spPr>
          <a:xfrm>
            <a:off x="10927389" y="3287766"/>
            <a:ext cx="1149080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“Performing maneuver…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Power insufficient to perform maneuver. Cancelling action and reassessing plan…”</a:t>
            </a:r>
          </a:p>
        </p:txBody>
      </p:sp>
    </p:spTree>
    <p:extLst>
      <p:ext uri="{BB962C8B-B14F-4D97-AF65-F5344CB8AC3E}">
        <p14:creationId xmlns:p14="http://schemas.microsoft.com/office/powerpoint/2010/main" val="2666120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3879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814106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3072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45" name="Rounded Rectangle 24">
            <a:extLst>
              <a:ext uri="{FF2B5EF4-FFF2-40B4-BE49-F238E27FC236}">
                <a16:creationId xmlns:a16="http://schemas.microsoft.com/office/drawing/2014/main" id="{6A53DFC5-56D8-4C39-AA98-4FD010EC2A37}"/>
              </a:ext>
            </a:extLst>
          </p:cNvPr>
          <p:cNvSpPr/>
          <p:nvPr/>
        </p:nvSpPr>
        <p:spPr>
          <a:xfrm>
            <a:off x="516434" y="3785344"/>
            <a:ext cx="3129518" cy="566218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8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6" y="4602876"/>
              <a:ext cx="13072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B0425110-08BD-47D8-A1B5-8175FC6AA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770562"/>
            <a:ext cx="4846181" cy="4490959"/>
          </a:xfrm>
        </p:spPr>
        <p:txBody>
          <a:bodyPr>
            <a:normAutofit fontScale="40000" lnSpcReduction="20000"/>
          </a:bodyPr>
          <a:lstStyle/>
          <a:p>
            <a:r>
              <a:rPr lang="en-US" b="1" dirty="0"/>
              <a:t>Desired Capabilities:</a:t>
            </a:r>
          </a:p>
          <a:p>
            <a:r>
              <a:rPr lang="en-US" i="1" dirty="0"/>
              <a:t>On-board Data Processing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Process raw data being sensed by the agent’s instrument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Process raw data sent from other agents who may lack processing capabilities</a:t>
            </a:r>
          </a:p>
          <a:p>
            <a:endParaRPr lang="en-US" i="1" dirty="0"/>
          </a:p>
          <a:p>
            <a:r>
              <a:rPr lang="en-US" i="1" dirty="0"/>
              <a:t>Create measurement requests for areas of interest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Create a data-base with measurements from parent agent or from other agents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Use data-base to detect areas of interest based on processed data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Use predictive models to infer possible future events in areas of interest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Request missing data as a measurement request or an information request to parent agent or to other agents if results would complete predictive model and if prediction would be worth the effort</a:t>
            </a:r>
          </a:p>
          <a:p>
            <a:endParaRPr lang="en-US" i="1" dirty="0"/>
          </a:p>
          <a:p>
            <a:r>
              <a:rPr lang="en-US" i="1" dirty="0"/>
              <a:t>Quantify Scientific Value of a Measurement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Use predictive models, data-base, and (or) mission requirements to infer the scientific benefit of a potential measurement being considered by the scheduler</a:t>
            </a:r>
            <a:endParaRPr lang="en-US" i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583622-6C4B-4082-A658-EA8B776F57EF}"/>
              </a:ext>
            </a:extLst>
          </p:cNvPr>
          <p:cNvSpPr txBox="1"/>
          <p:nvPr/>
        </p:nvSpPr>
        <p:spPr>
          <a:xfrm>
            <a:off x="266217" y="1181475"/>
            <a:ext cx="4846181" cy="461665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b="1" dirty="0"/>
              <a:t>Objective</a:t>
            </a:r>
            <a:r>
              <a:rPr lang="en-US" sz="1200" dirty="0"/>
              <a:t>: Simulate the agent’s internal state and provide realistic behavior and capabilities based on its components and operations</a:t>
            </a:r>
          </a:p>
        </p:txBody>
      </p:sp>
    </p:spTree>
    <p:extLst>
      <p:ext uri="{BB962C8B-B14F-4D97-AF65-F5344CB8AC3E}">
        <p14:creationId xmlns:p14="http://schemas.microsoft.com/office/powerpoint/2010/main" val="295371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Science Module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28466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527783"/>
            <a:ext cx="13072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Measurement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271453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</p:spTree>
    <p:extLst>
      <p:ext uri="{BB962C8B-B14F-4D97-AF65-F5344CB8AC3E}">
        <p14:creationId xmlns:p14="http://schemas.microsoft.com/office/powerpoint/2010/main" val="2533459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47" name="Rounded Rectangle 29">
            <a:extLst>
              <a:ext uri="{FF2B5EF4-FFF2-40B4-BE49-F238E27FC236}">
                <a16:creationId xmlns:a16="http://schemas.microsoft.com/office/drawing/2014/main" id="{3A443F89-11F1-FBE1-23E1-36C226530222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Science Module – </a:t>
            </a:r>
            <a:r>
              <a:rPr lang="en-US" dirty="0" err="1"/>
              <a:t>Chl</a:t>
            </a:r>
            <a:r>
              <a:rPr lang="en-US" dirty="0"/>
              <a:t> example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67025" y="2352780"/>
            <a:ext cx="128466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-Raw multi/hyperspectral images (from self or other agents)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527783"/>
            <a:ext cx="1399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Measurement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33481" y="1878112"/>
            <a:ext cx="3981546" cy="1002550"/>
          </a:xfrm>
          <a:prstGeom prst="bentConnector3">
            <a:avLst>
              <a:gd name="adj1" fmla="val 65666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On-board Processor – 2BDA algorithm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271453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Science Predictive Models – rainfall? Temperature? Historical?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8922878" y="3426949"/>
            <a:ext cx="7602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Science data-base – past and current chlorophyll levels</a:t>
            </a:r>
          </a:p>
        </p:txBody>
      </p:sp>
      <p:cxnSp>
        <p:nvCxnSpPr>
          <p:cNvPr id="62" name="Elbow Connector 61">
            <a:extLst>
              <a:ext uri="{FF2B5EF4-FFF2-40B4-BE49-F238E27FC236}">
                <a16:creationId xmlns:a16="http://schemas.microsoft.com/office/drawing/2014/main" id="{17F36ACC-D4DE-F93B-AFEE-AD3304AF327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3481" y="2014631"/>
            <a:ext cx="3981546" cy="1032300"/>
          </a:xfrm>
          <a:prstGeom prst="bentConnector3">
            <a:avLst>
              <a:gd name="adj1" fmla="val 29468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76EC3041-3164-13AC-902A-60821ECB5BEA}"/>
              </a:ext>
            </a:extLst>
          </p:cNvPr>
          <p:cNvSpPr txBox="1"/>
          <p:nvPr/>
        </p:nvSpPr>
        <p:spPr>
          <a:xfrm>
            <a:off x="3454391" y="3070502"/>
            <a:ext cx="1284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self)</a:t>
            </a:r>
          </a:p>
        </p:txBody>
      </p:sp>
      <p:cxnSp>
        <p:nvCxnSpPr>
          <p:cNvPr id="90" name="Elbow Connector 89">
            <a:extLst>
              <a:ext uri="{FF2B5EF4-FFF2-40B4-BE49-F238E27FC236}">
                <a16:creationId xmlns:a16="http://schemas.microsoft.com/office/drawing/2014/main" id="{939AA12F-0A90-92EA-F0B3-309DA49DE62F}"/>
              </a:ext>
            </a:extLst>
          </p:cNvPr>
          <p:cNvCxnSpPr>
            <a:cxnSpLocks/>
            <a:stCxn id="42" idx="1"/>
          </p:cNvCxnSpPr>
          <p:nvPr/>
        </p:nvCxnSpPr>
        <p:spPr>
          <a:xfrm rot="10800000" flipV="1">
            <a:off x="8889666" y="3349817"/>
            <a:ext cx="1373963" cy="1844306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3481" y="2510022"/>
            <a:ext cx="5316886" cy="370640"/>
          </a:xfrm>
          <a:prstGeom prst="bentConnector3">
            <a:avLst>
              <a:gd name="adj1" fmla="val 49203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Science “reasoning” – sees if chlorophyll concentration is above 1 standard deviation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Chl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 product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31969" y="2258237"/>
            <a:ext cx="5473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chl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 levels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  <a:endCxn id="70" idx="2"/>
          </p:cNvCxnSpPr>
          <p:nvPr/>
        </p:nvCxnSpPr>
        <p:spPr>
          <a:xfrm flipV="1">
            <a:off x="9702382" y="2121448"/>
            <a:ext cx="203245" cy="155096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6E81B2D-133C-C8B1-CCCA-615B7862CE9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793867" y="2773772"/>
            <a:ext cx="383063" cy="281216"/>
          </a:xfrm>
          <a:prstGeom prst="bentConnector3">
            <a:avLst>
              <a:gd name="adj1" fmla="val 50000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E5450C8-5388-0386-A60C-800429B4E539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125161" y="2883147"/>
            <a:ext cx="422196" cy="85959"/>
          </a:xfrm>
          <a:prstGeom prst="bentConnector3">
            <a:avLst>
              <a:gd name="adj1" fmla="val 50000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0E2132F-2F8C-01D3-FD22-6766287F098D}"/>
              </a:ext>
            </a:extLst>
          </p:cNvPr>
          <p:cNvSpPr txBox="1"/>
          <p:nvPr/>
        </p:nvSpPr>
        <p:spPr>
          <a:xfrm>
            <a:off x="10496651" y="2672942"/>
            <a:ext cx="757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metrics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78B51E8-7086-C37A-CDCD-C660859A835E}"/>
              </a:ext>
            </a:extLst>
          </p:cNvPr>
          <p:cNvSpPr txBox="1"/>
          <p:nvPr/>
        </p:nvSpPr>
        <p:spPr>
          <a:xfrm>
            <a:off x="11231217" y="2667615"/>
            <a:ext cx="757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-Algal bloom likelihood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F20571F1-E866-30E6-F1FB-FD721F80B7FE}"/>
              </a:ext>
            </a:extLst>
          </p:cNvPr>
          <p:cNvCxnSpPr>
            <a:cxnSpLocks/>
          </p:cNvCxnSpPr>
          <p:nvPr/>
        </p:nvCxnSpPr>
        <p:spPr>
          <a:xfrm rot="16200000" flipH="1">
            <a:off x="9856338" y="2465598"/>
            <a:ext cx="984461" cy="296164"/>
          </a:xfrm>
          <a:prstGeom prst="bentConnector3">
            <a:avLst>
              <a:gd name="adj1" fmla="val 7029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09AB819-BE2F-2DD3-5C7B-5CFC6E6541E1}"/>
              </a:ext>
            </a:extLst>
          </p:cNvPr>
          <p:cNvSpPr txBox="1"/>
          <p:nvPr/>
        </p:nvSpPr>
        <p:spPr>
          <a:xfrm>
            <a:off x="9797720" y="2561141"/>
            <a:ext cx="618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Chl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 outliers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93CA94-BA1D-4112-B212-2D2DA1FFF84E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</p:spTree>
    <p:extLst>
      <p:ext uri="{BB962C8B-B14F-4D97-AF65-F5344CB8AC3E}">
        <p14:creationId xmlns:p14="http://schemas.microsoft.com/office/powerpoint/2010/main" val="3684121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6" y="4602876"/>
              <a:ext cx="13941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213725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D3131-23EE-60F3-E320-866A34630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217" y="244506"/>
            <a:ext cx="11667281" cy="732127"/>
          </a:xfrm>
        </p:spPr>
        <p:txBody>
          <a:bodyPr/>
          <a:lstStyle/>
          <a:p>
            <a:r>
              <a:rPr lang="en-US" dirty="0"/>
              <a:t>Motivation and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3ABB0-6B9E-4D83-1F49-B473D4A14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102849"/>
            <a:ext cx="6463356" cy="4298207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Space-based Earth observation is undergoing a paradigm change </a:t>
            </a:r>
          </a:p>
          <a:p>
            <a:endParaRPr lang="en-US" sz="1800" b="1" dirty="0"/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800" i="1" dirty="0"/>
              <a:t>Easier access to space 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More affordable access to space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Higher grade commercial off-the shelf components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Increased computation power</a:t>
            </a:r>
          </a:p>
          <a:p>
            <a:pPr marL="522288" lvl="1" indent="-2349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  <a:buFont typeface="Wingdings" charset="2"/>
              <a:buChar char="Ø"/>
            </a:pPr>
            <a:endParaRPr lang="en-US" sz="1600" dirty="0"/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800" i="1" dirty="0"/>
              <a:t>Implementation of Distributed Architectures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Many smaller and heterogeneous satellites, w/ crosslinks 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Federations (coordination among assets owned and operated by different organizations)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Onboard measurements processing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Starting to be implemented (e.g., TROPICS [1], CYGNSS [2])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C15F9CF-5786-4AA4-B451-93A1D74970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92"/>
          <a:stretch/>
        </p:blipFill>
        <p:spPr bwMode="auto">
          <a:xfrm>
            <a:off x="7004558" y="1466488"/>
            <a:ext cx="4778391" cy="2195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Content Placeholder 5">
            <a:extLst>
              <a:ext uri="{FF2B5EF4-FFF2-40B4-BE49-F238E27FC236}">
                <a16:creationId xmlns:a16="http://schemas.microsoft.com/office/drawing/2014/main" id="{9D6CFF4E-E4C0-4D37-9649-C94780E04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21"/>
          <a:stretch/>
        </p:blipFill>
        <p:spPr>
          <a:xfrm>
            <a:off x="7004558" y="4035254"/>
            <a:ext cx="4778391" cy="2090911"/>
          </a:xfrm>
          <a:prstGeom prst="rect">
            <a:avLst/>
          </a:prstGeom>
        </p:spPr>
      </p:pic>
      <p:sp>
        <p:nvSpPr>
          <p:cNvPr id="31" name="Right Arrow 7">
            <a:extLst>
              <a:ext uri="{FF2B5EF4-FFF2-40B4-BE49-F238E27FC236}">
                <a16:creationId xmlns:a16="http://schemas.microsoft.com/office/drawing/2014/main" id="{182093F0-958F-4C42-9024-151761B81C7E}"/>
              </a:ext>
            </a:extLst>
          </p:cNvPr>
          <p:cNvSpPr/>
          <p:nvPr/>
        </p:nvSpPr>
        <p:spPr>
          <a:xfrm rot="5400000">
            <a:off x="9105908" y="3230913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A88E32-421B-4304-86BC-D6D17D8ACF86}"/>
              </a:ext>
            </a:extLst>
          </p:cNvPr>
          <p:cNvSpPr/>
          <p:nvPr/>
        </p:nvSpPr>
        <p:spPr>
          <a:xfrm>
            <a:off x="7161133" y="6117739"/>
            <a:ext cx="365343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/>
              <a:t>NASA Sensor Web concept (image credit NASA GSFC)</a:t>
            </a:r>
            <a:endParaRPr lang="en-US" sz="12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AFF36DD-0740-4C2A-B730-74CB73195E50}"/>
              </a:ext>
            </a:extLst>
          </p:cNvPr>
          <p:cNvSpPr/>
          <p:nvPr/>
        </p:nvSpPr>
        <p:spPr>
          <a:xfrm>
            <a:off x="409051" y="5527273"/>
            <a:ext cx="6142061" cy="75679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Due to operations logistics, </a:t>
            </a:r>
            <a:r>
              <a:rPr lang="en-US" b="1" dirty="0">
                <a:solidFill>
                  <a:sysClr val="windowText" lastClr="000000"/>
                </a:solidFill>
              </a:rPr>
              <a:t>large constellations demand autonomous operations to maximize performance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3139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3090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45" name="Rounded Rectangle 24">
            <a:extLst>
              <a:ext uri="{FF2B5EF4-FFF2-40B4-BE49-F238E27FC236}">
                <a16:creationId xmlns:a16="http://schemas.microsoft.com/office/drawing/2014/main" id="{51AA28BA-6862-4663-8446-48D72CFAD80B}"/>
              </a:ext>
            </a:extLst>
          </p:cNvPr>
          <p:cNvSpPr/>
          <p:nvPr/>
        </p:nvSpPr>
        <p:spPr>
          <a:xfrm>
            <a:off x="1071654" y="3252183"/>
            <a:ext cx="2208387" cy="566218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7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3090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62E0D686-6540-441C-B29B-969B48A40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770562"/>
            <a:ext cx="4846181" cy="4490959"/>
          </a:xfrm>
        </p:spPr>
        <p:txBody>
          <a:bodyPr>
            <a:normAutofit/>
          </a:bodyPr>
          <a:lstStyle/>
          <a:p>
            <a:r>
              <a:rPr lang="en-US" sz="1200" b="1" dirty="0"/>
              <a:t>Desired Capabilities:</a:t>
            </a:r>
          </a:p>
          <a:p>
            <a:r>
              <a:rPr lang="en-US" sz="1200" i="1" dirty="0"/>
              <a:t>Consider Agent capabilities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sz="1200" dirty="0"/>
              <a:t>Use Knowledge-Base to inform whether the agent can perform a measurement</a:t>
            </a:r>
            <a:endParaRPr lang="en-US" sz="1200" i="1" dirty="0"/>
          </a:p>
          <a:p>
            <a:r>
              <a:rPr lang="en-US" sz="1200" i="1" dirty="0"/>
              <a:t>Consider agent’s current and future state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Use engineering module for current state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Predict agent state as proposed scheduled actions are being performed</a:t>
            </a:r>
            <a:endParaRPr lang="en-US" sz="1200" i="1" dirty="0"/>
          </a:p>
          <a:p>
            <a:r>
              <a:rPr lang="en-US" sz="1200" i="1" dirty="0"/>
              <a:t>Schedule measurements as to maximize scientific value and minimize cost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Quantify the predicted scientific value of a measurement and schedule accordingly</a:t>
            </a:r>
            <a:r>
              <a:rPr lang="en-US" sz="1200" i="1" dirty="0"/>
              <a:t> 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Contain some sort of cost model that weighs down the value of measurements. Can be tied to the engineering cost of performing measurements</a:t>
            </a:r>
            <a:endParaRPr lang="en-US" sz="1200" i="1" dirty="0"/>
          </a:p>
          <a:p>
            <a:r>
              <a:rPr lang="en-US" sz="1200" i="1" dirty="0"/>
              <a:t>Publish and receive results to and from other agent if scheduling algorithm require collaboration with other agents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32E236A-31D4-461D-A040-E7B0E9333D2F}"/>
              </a:ext>
            </a:extLst>
          </p:cNvPr>
          <p:cNvSpPr txBox="1"/>
          <p:nvPr/>
        </p:nvSpPr>
        <p:spPr>
          <a:xfrm>
            <a:off x="266217" y="1181475"/>
            <a:ext cx="4846181" cy="461665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b="1" dirty="0"/>
              <a:t>Objective</a:t>
            </a:r>
            <a:r>
              <a:rPr lang="en-US" sz="1200" dirty="0"/>
              <a:t>: Schedule measurement requests according to the agent’s measurement capabilities and state</a:t>
            </a:r>
          </a:p>
        </p:txBody>
      </p:sp>
    </p:spTree>
    <p:extLst>
      <p:ext uri="{BB962C8B-B14F-4D97-AF65-F5344CB8AC3E}">
        <p14:creationId xmlns:p14="http://schemas.microsoft.com/office/powerpoint/2010/main" val="1127836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Scheduler Module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7164046" y="1555563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4636852" y="3035063"/>
            <a:ext cx="5875506" cy="29347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Scheduler/Planning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40377" y="4283098"/>
            <a:ext cx="3211938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64440" y="2601775"/>
            <a:ext cx="1967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3246861" y="1709308"/>
            <a:ext cx="3917185" cy="1179929"/>
          </a:xfrm>
          <a:prstGeom prst="bentConnector3">
            <a:avLst>
              <a:gd name="adj1" fmla="val 73492"/>
            </a:avLst>
          </a:prstGeom>
          <a:ln w="19050">
            <a:solidFill>
              <a:srgbClr val="43061E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6458801" y="4115946"/>
            <a:ext cx="1308229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Observation Planning (Decentralized  multiagent-level)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7704006" y="5149593"/>
            <a:ext cx="791353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Predictive Models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5812259" y="3457222"/>
            <a:ext cx="1460597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Knowledge-Base Instrument Capability Reasoning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5F852BCC-40F6-E33C-E177-6F911462D1EF}"/>
              </a:ext>
            </a:extLst>
          </p:cNvPr>
          <p:cNvCxnSpPr>
            <a:cxnSpLocks/>
            <a:stCxn id="42" idx="1"/>
            <a:endCxn id="78" idx="3"/>
          </p:cNvCxnSpPr>
          <p:nvPr/>
        </p:nvCxnSpPr>
        <p:spPr>
          <a:xfrm rot="10800000">
            <a:off x="6967132" y="5115189"/>
            <a:ext cx="736875" cy="261434"/>
          </a:xfrm>
          <a:prstGeom prst="bentConnector3">
            <a:avLst>
              <a:gd name="adj1" fmla="val 72882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0721065E-D747-1C86-6DCA-95637C034403}"/>
              </a:ext>
            </a:extLst>
          </p:cNvPr>
          <p:cNvSpPr txBox="1"/>
          <p:nvPr/>
        </p:nvSpPr>
        <p:spPr>
          <a:xfrm>
            <a:off x="7758102" y="3923441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plan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605A652-2C5F-B4F1-20C4-DE28A21BB0DE}"/>
              </a:ext>
            </a:extLst>
          </p:cNvPr>
          <p:cNvSpPr txBox="1"/>
          <p:nvPr/>
        </p:nvSpPr>
        <p:spPr>
          <a:xfrm>
            <a:off x="5587220" y="4580382"/>
            <a:ext cx="601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-Meas. Perf. Score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0188D7F6-B08C-8A7B-7E23-7AE438B07877}"/>
              </a:ext>
            </a:extLst>
          </p:cNvPr>
          <p:cNvCxnSpPr>
            <a:cxnSpLocks/>
            <a:stCxn id="11" idx="2"/>
            <a:endCxn id="43" idx="1"/>
          </p:cNvCxnSpPr>
          <p:nvPr/>
        </p:nvCxnSpPr>
        <p:spPr>
          <a:xfrm flipV="1">
            <a:off x="3246861" y="3684252"/>
            <a:ext cx="2565398" cy="414448"/>
          </a:xfrm>
          <a:prstGeom prst="bentConnector3">
            <a:avLst>
              <a:gd name="adj1" fmla="val 66179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FF9114D-4AA5-7D91-AC74-C73C563BD815}"/>
              </a:ext>
            </a:extLst>
          </p:cNvPr>
          <p:cNvSpPr txBox="1"/>
          <p:nvPr/>
        </p:nvSpPr>
        <p:spPr>
          <a:xfrm>
            <a:off x="4968158" y="3388534"/>
            <a:ext cx="9581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22C576-B8FE-7E8A-C103-6D44ABFCA834}"/>
              </a:ext>
            </a:extLst>
          </p:cNvPr>
          <p:cNvSpPr/>
          <p:nvPr/>
        </p:nvSpPr>
        <p:spPr>
          <a:xfrm>
            <a:off x="6102126" y="5464304"/>
            <a:ext cx="865005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Cost Model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591463E-C50C-DB70-2815-C255E7C784B4}"/>
              </a:ext>
            </a:extLst>
          </p:cNvPr>
          <p:cNvSpPr txBox="1"/>
          <p:nvPr/>
        </p:nvSpPr>
        <p:spPr>
          <a:xfrm>
            <a:off x="5469248" y="5364442"/>
            <a:ext cx="6778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-Cost Estimate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6D9A5EC-F526-92EF-D7AB-523227FEF4FA}"/>
              </a:ext>
            </a:extLst>
          </p:cNvPr>
          <p:cNvSpPr/>
          <p:nvPr/>
        </p:nvSpPr>
        <p:spPr>
          <a:xfrm>
            <a:off x="8475593" y="4115946"/>
            <a:ext cx="1308229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Operations Planning (agent-level)</a:t>
            </a:r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75D082A7-D8C3-16ED-3B80-D02C045150AA}"/>
              </a:ext>
            </a:extLst>
          </p:cNvPr>
          <p:cNvCxnSpPr>
            <a:cxnSpLocks/>
            <a:stCxn id="42" idx="0"/>
            <a:endCxn id="40" idx="2"/>
          </p:cNvCxnSpPr>
          <p:nvPr/>
        </p:nvCxnSpPr>
        <p:spPr>
          <a:xfrm rot="16200000" flipV="1">
            <a:off x="7316507" y="4366416"/>
            <a:ext cx="579587" cy="986767"/>
          </a:xfrm>
          <a:prstGeom prst="bentConnector3">
            <a:avLst>
              <a:gd name="adj1" fmla="val 71260"/>
            </a:avLst>
          </a:prstGeom>
          <a:ln w="19050">
            <a:solidFill>
              <a:srgbClr val="43061E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5FBBE272-46BF-BDD5-254C-DC0E1B4DD5FC}"/>
              </a:ext>
            </a:extLst>
          </p:cNvPr>
          <p:cNvSpPr/>
          <p:nvPr/>
        </p:nvSpPr>
        <p:spPr>
          <a:xfrm>
            <a:off x="6102126" y="4888159"/>
            <a:ext cx="865005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Meas. Perf. Model</a:t>
            </a:r>
          </a:p>
        </p:txBody>
      </p:sp>
      <p:cxnSp>
        <p:nvCxnSpPr>
          <p:cNvPr id="76" name="Elbow Connector 57">
            <a:extLst>
              <a:ext uri="{FF2B5EF4-FFF2-40B4-BE49-F238E27FC236}">
                <a16:creationId xmlns:a16="http://schemas.microsoft.com/office/drawing/2014/main" id="{D8ADF0A6-28C9-43C9-A5FF-B29F54B0C350}"/>
              </a:ext>
            </a:extLst>
          </p:cNvPr>
          <p:cNvCxnSpPr>
            <a:cxnSpLocks/>
            <a:stCxn id="78" idx="1"/>
            <a:endCxn id="40" idx="1"/>
          </p:cNvCxnSpPr>
          <p:nvPr/>
        </p:nvCxnSpPr>
        <p:spPr>
          <a:xfrm rot="10800000" flipH="1">
            <a:off x="6102125" y="4342977"/>
            <a:ext cx="356675" cy="772213"/>
          </a:xfrm>
          <a:prstGeom prst="bentConnector3">
            <a:avLst>
              <a:gd name="adj1" fmla="val -13318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6288BB24-6113-4F99-93B9-0C45E9A02C24}"/>
              </a:ext>
            </a:extLst>
          </p:cNvPr>
          <p:cNvSpPr txBox="1"/>
          <p:nvPr/>
        </p:nvSpPr>
        <p:spPr>
          <a:xfrm>
            <a:off x="8073149" y="4733708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DD3CA2-2611-43E9-9F74-57BBCEBDA697}"/>
              </a:ext>
            </a:extLst>
          </p:cNvPr>
          <p:cNvSpPr txBox="1"/>
          <p:nvPr/>
        </p:nvSpPr>
        <p:spPr>
          <a:xfrm>
            <a:off x="7798968" y="4337203"/>
            <a:ext cx="85659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-Modified plan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E257391-9D17-45DC-BDD5-67F248606309}"/>
              </a:ext>
            </a:extLst>
          </p:cNvPr>
          <p:cNvSpPr txBox="1"/>
          <p:nvPr/>
        </p:nvSpPr>
        <p:spPr>
          <a:xfrm>
            <a:off x="9138711" y="3542054"/>
            <a:ext cx="14409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-Data Transmission Request (from self)</a:t>
            </a:r>
          </a:p>
        </p:txBody>
      </p:sp>
      <p:cxnSp>
        <p:nvCxnSpPr>
          <p:cNvPr id="71" name="Elbow Connector 89">
            <a:extLst>
              <a:ext uri="{FF2B5EF4-FFF2-40B4-BE49-F238E27FC236}">
                <a16:creationId xmlns:a16="http://schemas.microsoft.com/office/drawing/2014/main" id="{EE204710-A615-4C56-A77C-CF6FB01C860A}"/>
              </a:ext>
            </a:extLst>
          </p:cNvPr>
          <p:cNvCxnSpPr>
            <a:cxnSpLocks/>
            <a:stCxn id="12" idx="2"/>
            <a:endCxn id="43" idx="0"/>
          </p:cNvCxnSpPr>
          <p:nvPr/>
        </p:nvCxnSpPr>
        <p:spPr>
          <a:xfrm rot="5400000">
            <a:off x="6383027" y="2022584"/>
            <a:ext cx="1594170" cy="1275107"/>
          </a:xfrm>
          <a:prstGeom prst="bentConnector3">
            <a:avLst>
              <a:gd name="adj1" fmla="val 91087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Elbow Connector 59">
            <a:extLst>
              <a:ext uri="{FF2B5EF4-FFF2-40B4-BE49-F238E27FC236}">
                <a16:creationId xmlns:a16="http://schemas.microsoft.com/office/drawing/2014/main" id="{6AC071CF-DC64-4CB3-BF3F-84A0A4C4CF0C}"/>
              </a:ext>
            </a:extLst>
          </p:cNvPr>
          <p:cNvCxnSpPr>
            <a:cxnSpLocks/>
            <a:stCxn id="42" idx="0"/>
            <a:endCxn id="59" idx="2"/>
          </p:cNvCxnSpPr>
          <p:nvPr/>
        </p:nvCxnSpPr>
        <p:spPr>
          <a:xfrm rot="5400000" flipH="1" flipV="1">
            <a:off x="8324902" y="4344788"/>
            <a:ext cx="579587" cy="1030025"/>
          </a:xfrm>
          <a:prstGeom prst="bentConnector3">
            <a:avLst>
              <a:gd name="adj1" fmla="val 71260"/>
            </a:avLst>
          </a:prstGeom>
          <a:ln w="19050">
            <a:solidFill>
              <a:srgbClr val="43061E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89">
            <a:extLst>
              <a:ext uri="{FF2B5EF4-FFF2-40B4-BE49-F238E27FC236}">
                <a16:creationId xmlns:a16="http://schemas.microsoft.com/office/drawing/2014/main" id="{A809D245-1A68-4770-958C-3E9E86C1F2E8}"/>
              </a:ext>
            </a:extLst>
          </p:cNvPr>
          <p:cNvCxnSpPr>
            <a:cxnSpLocks/>
            <a:stCxn id="12" idx="2"/>
            <a:endCxn id="59" idx="0"/>
          </p:cNvCxnSpPr>
          <p:nvPr/>
        </p:nvCxnSpPr>
        <p:spPr>
          <a:xfrm rot="16200000" flipH="1">
            <a:off x="7347239" y="2333477"/>
            <a:ext cx="2252894" cy="1312043"/>
          </a:xfrm>
          <a:prstGeom prst="bentConnector3">
            <a:avLst>
              <a:gd name="adj1" fmla="val 64393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57">
            <a:extLst>
              <a:ext uri="{FF2B5EF4-FFF2-40B4-BE49-F238E27FC236}">
                <a16:creationId xmlns:a16="http://schemas.microsoft.com/office/drawing/2014/main" id="{52CE6476-C5BC-475C-BBFD-1C2E9ADF5239}"/>
              </a:ext>
            </a:extLst>
          </p:cNvPr>
          <p:cNvCxnSpPr>
            <a:cxnSpLocks/>
            <a:stCxn id="42" idx="2"/>
            <a:endCxn id="37" idx="3"/>
          </p:cNvCxnSpPr>
          <p:nvPr/>
        </p:nvCxnSpPr>
        <p:spPr>
          <a:xfrm rot="5400000">
            <a:off x="7489567" y="5081217"/>
            <a:ext cx="87681" cy="1132552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A9C4D11D-4AB2-471B-AD88-8BC4CE53CC56}"/>
              </a:ext>
            </a:extLst>
          </p:cNvPr>
          <p:cNvCxnSpPr>
            <a:cxnSpLocks/>
            <a:stCxn id="59" idx="1"/>
            <a:endCxn id="40" idx="3"/>
          </p:cNvCxnSpPr>
          <p:nvPr/>
        </p:nvCxnSpPr>
        <p:spPr>
          <a:xfrm flipH="1">
            <a:off x="7767030" y="4342976"/>
            <a:ext cx="708563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9001D1E4-F4F8-4A4F-BB4A-718D0E73BE86}"/>
              </a:ext>
            </a:extLst>
          </p:cNvPr>
          <p:cNvCxnSpPr>
            <a:cxnSpLocks/>
          </p:cNvCxnSpPr>
          <p:nvPr/>
        </p:nvCxnSpPr>
        <p:spPr>
          <a:xfrm>
            <a:off x="7767030" y="4228321"/>
            <a:ext cx="704254" cy="1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59">
            <a:extLst>
              <a:ext uri="{FF2B5EF4-FFF2-40B4-BE49-F238E27FC236}">
                <a16:creationId xmlns:a16="http://schemas.microsoft.com/office/drawing/2014/main" id="{25D2B81E-4DA4-4D0E-B446-196976FD0043}"/>
              </a:ext>
            </a:extLst>
          </p:cNvPr>
          <p:cNvCxnSpPr>
            <a:cxnSpLocks/>
            <a:stCxn id="42" idx="2"/>
            <a:endCxn id="59" idx="3"/>
          </p:cNvCxnSpPr>
          <p:nvPr/>
        </p:nvCxnSpPr>
        <p:spPr>
          <a:xfrm rot="5400000" flipH="1" flipV="1">
            <a:off x="8311413" y="4131245"/>
            <a:ext cx="1260677" cy="1684139"/>
          </a:xfrm>
          <a:prstGeom prst="bentConnector4">
            <a:avLst>
              <a:gd name="adj1" fmla="val -7330"/>
              <a:gd name="adj2" fmla="val 113574"/>
            </a:avLst>
          </a:prstGeom>
          <a:ln w="19050">
            <a:solidFill>
              <a:srgbClr val="43061E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Elbow Connector 57">
            <a:extLst>
              <a:ext uri="{FF2B5EF4-FFF2-40B4-BE49-F238E27FC236}">
                <a16:creationId xmlns:a16="http://schemas.microsoft.com/office/drawing/2014/main" id="{6CB1B4AA-35C5-43B3-A661-5317142267A7}"/>
              </a:ext>
            </a:extLst>
          </p:cNvPr>
          <p:cNvCxnSpPr>
            <a:cxnSpLocks/>
            <a:stCxn id="37" idx="1"/>
            <a:endCxn id="40" idx="1"/>
          </p:cNvCxnSpPr>
          <p:nvPr/>
        </p:nvCxnSpPr>
        <p:spPr>
          <a:xfrm rot="10800000" flipH="1">
            <a:off x="6102125" y="4342976"/>
            <a:ext cx="356675" cy="1348358"/>
          </a:xfrm>
          <a:prstGeom prst="bentConnector3">
            <a:avLst>
              <a:gd name="adj1" fmla="val -195003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5B0F82B3-D6DF-4A45-AF6C-012C8B7EFCF6}"/>
              </a:ext>
            </a:extLst>
          </p:cNvPr>
          <p:cNvSpPr txBox="1"/>
          <p:nvPr/>
        </p:nvSpPr>
        <p:spPr>
          <a:xfrm>
            <a:off x="7794189" y="5671120"/>
            <a:ext cx="681404" cy="315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-Predicted Agent States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CE8356A-A7CF-4499-BEE3-E9D4C339EDDA}"/>
              </a:ext>
            </a:extLst>
          </p:cNvPr>
          <p:cNvSpPr txBox="1"/>
          <p:nvPr/>
        </p:nvSpPr>
        <p:spPr>
          <a:xfrm>
            <a:off x="7123905" y="4939354"/>
            <a:ext cx="675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-Predicted observation metrics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235467F-DB14-427C-894D-E6F58F11B36D}"/>
              </a:ext>
            </a:extLst>
          </p:cNvPr>
          <p:cNvSpPr txBox="1"/>
          <p:nvPr/>
        </p:nvSpPr>
        <p:spPr>
          <a:xfrm>
            <a:off x="6557146" y="3015253"/>
            <a:ext cx="9581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(from self)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6814BEF4-9ACC-4D9E-BE5C-2492211CABAC}"/>
              </a:ext>
            </a:extLst>
          </p:cNvPr>
          <p:cNvSpPr txBox="1"/>
          <p:nvPr/>
        </p:nvSpPr>
        <p:spPr>
          <a:xfrm>
            <a:off x="3419990" y="4290748"/>
            <a:ext cx="133284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46166AB-AD23-4F15-B222-BB6096405922}"/>
              </a:ext>
            </a:extLst>
          </p:cNvPr>
          <p:cNvSpPr txBox="1"/>
          <p:nvPr/>
        </p:nvSpPr>
        <p:spPr>
          <a:xfrm>
            <a:off x="5046211" y="3920544"/>
            <a:ext cx="1008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cxnSp>
        <p:nvCxnSpPr>
          <p:cNvPr id="146" name="Elbow Connector 18">
            <a:extLst>
              <a:ext uri="{FF2B5EF4-FFF2-40B4-BE49-F238E27FC236}">
                <a16:creationId xmlns:a16="http://schemas.microsoft.com/office/drawing/2014/main" id="{0ABF9FBF-1767-46E7-B8E4-98D1955612A1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3246861" y="4098700"/>
            <a:ext cx="3211940" cy="115372"/>
          </a:xfrm>
          <a:prstGeom prst="bentConnector3">
            <a:avLst>
              <a:gd name="adj1" fmla="val 52827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Elbow Connector 89">
            <a:extLst>
              <a:ext uri="{FF2B5EF4-FFF2-40B4-BE49-F238E27FC236}">
                <a16:creationId xmlns:a16="http://schemas.microsoft.com/office/drawing/2014/main" id="{A6DB65AE-1ACD-4FB4-A629-53732FBF233B}"/>
              </a:ext>
            </a:extLst>
          </p:cNvPr>
          <p:cNvCxnSpPr>
            <a:cxnSpLocks/>
            <a:stCxn id="43" idx="3"/>
            <a:endCxn id="40" idx="0"/>
          </p:cNvCxnSpPr>
          <p:nvPr/>
        </p:nvCxnSpPr>
        <p:spPr>
          <a:xfrm flipH="1">
            <a:off x="7112916" y="3684252"/>
            <a:ext cx="159940" cy="431694"/>
          </a:xfrm>
          <a:prstGeom prst="bentConnector4">
            <a:avLst>
              <a:gd name="adj1" fmla="val -142929"/>
              <a:gd name="adj2" fmla="val 76295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F1A2C030-A3BB-4E1E-8CEF-0B3DE44B042F}"/>
              </a:ext>
            </a:extLst>
          </p:cNvPr>
          <p:cNvSpPr txBox="1"/>
          <p:nvPr/>
        </p:nvSpPr>
        <p:spPr>
          <a:xfrm>
            <a:off x="7462044" y="3630644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</a:t>
            </a:r>
          </a:p>
        </p:txBody>
      </p:sp>
    </p:spTree>
    <p:extLst>
      <p:ext uri="{BB962C8B-B14F-4D97-AF65-F5344CB8AC3E}">
        <p14:creationId xmlns:p14="http://schemas.microsoft.com/office/powerpoint/2010/main" val="14776639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D9BCE-B35A-D92A-CAF1-D6855F5ED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709C8F6-8676-487A-37F2-417ABD3FDCB3}"/>
              </a:ext>
            </a:extLst>
          </p:cNvPr>
          <p:cNvGrpSpPr/>
          <p:nvPr/>
        </p:nvGrpSpPr>
        <p:grpSpPr>
          <a:xfrm>
            <a:off x="2230670" y="1231887"/>
            <a:ext cx="2224846" cy="1990738"/>
            <a:chOff x="3290675" y="1205610"/>
            <a:chExt cx="2224846" cy="199073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92AFB20-37ED-9C84-2328-A840245DE444}"/>
                </a:ext>
              </a:extLst>
            </p:cNvPr>
            <p:cNvSpPr/>
            <p:nvPr/>
          </p:nvSpPr>
          <p:spPr>
            <a:xfrm>
              <a:off x="3290675" y="1205610"/>
              <a:ext cx="2224846" cy="3145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Module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AF19B66-59EC-996A-968B-E2A0C62ACA97}"/>
                </a:ext>
              </a:extLst>
            </p:cNvPr>
            <p:cNvSpPr/>
            <p:nvPr/>
          </p:nvSpPr>
          <p:spPr>
            <a:xfrm>
              <a:off x="3290675" y="1520116"/>
              <a:ext cx="2224846" cy="8141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Properties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Queue inbox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Module*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parentModule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Array&lt;Module*&gt; submodules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85F36CF-701A-AA27-E737-16819257E77F}"/>
                </a:ext>
              </a:extLst>
            </p:cNvPr>
            <p:cNvSpPr/>
            <p:nvPr/>
          </p:nvSpPr>
          <p:spPr>
            <a:xfrm>
              <a:off x="3290675" y="2334365"/>
              <a:ext cx="2224846" cy="8619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Methods</a:t>
              </a:r>
            </a:p>
            <a:p>
              <a:r>
                <a:rPr lang="en-US" sz="11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100" dirty="0" err="1">
                  <a:solidFill>
                    <a:sysClr val="windowText" lastClr="000000"/>
                  </a:solidFill>
                </a:rPr>
                <a:t>internal_message_router</a:t>
              </a:r>
              <a:r>
                <a:rPr lang="en-US" sz="1100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sz="11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100" dirty="0" err="1">
                  <a:solidFill>
                    <a:sysClr val="windowText" lastClr="000000"/>
                  </a:solidFill>
                </a:rPr>
                <a:t>internal_message_handler</a:t>
              </a:r>
              <a:r>
                <a:rPr lang="en-US" sz="1100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sz="1100" dirty="0">
                  <a:solidFill>
                    <a:sysClr val="windowText" lastClr="000000"/>
                  </a:solidFill>
                </a:rPr>
                <a:t>void routine()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D86CE0C-5997-0806-995F-C6487B2E63B7}"/>
              </a:ext>
            </a:extLst>
          </p:cNvPr>
          <p:cNvGrpSpPr/>
          <p:nvPr/>
        </p:nvGrpSpPr>
        <p:grpSpPr>
          <a:xfrm>
            <a:off x="736277" y="3733247"/>
            <a:ext cx="2224846" cy="2323858"/>
            <a:chOff x="7740367" y="3846888"/>
            <a:chExt cx="2224846" cy="232385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8F84DFD-4FF2-6CFF-2547-B34C9D948E6D}"/>
                </a:ext>
              </a:extLst>
            </p:cNvPr>
            <p:cNvSpPr/>
            <p:nvPr/>
          </p:nvSpPr>
          <p:spPr>
            <a:xfrm>
              <a:off x="7740367" y="3846888"/>
              <a:ext cx="2224846" cy="3145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Agent Client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2DDCA0-6B32-1B32-B8CA-7BAE090182DE}"/>
                </a:ext>
              </a:extLst>
            </p:cNvPr>
            <p:cNvSpPr/>
            <p:nvPr/>
          </p:nvSpPr>
          <p:spPr>
            <a:xfrm>
              <a:off x="7740367" y="4161394"/>
              <a:ext cx="2224846" cy="114736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Properties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environment_broadcast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environment_request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agent_request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agent_responce</a:t>
              </a:r>
              <a:endParaRPr lang="en-US" sz="12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477C52B-B5C7-A889-8ED8-E4D5D7FD8604}"/>
                </a:ext>
              </a:extLst>
            </p:cNvPr>
            <p:cNvSpPr/>
            <p:nvPr/>
          </p:nvSpPr>
          <p:spPr>
            <a:xfrm>
              <a:off x="7740367" y="5308763"/>
              <a:ext cx="2224846" cy="8619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Methods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broadcast_handler</a:t>
              </a:r>
              <a:r>
                <a:rPr lang="en-US" sz="1200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submit_request</a:t>
              </a:r>
              <a:r>
                <a:rPr lang="en-US" sz="1200" dirty="0">
                  <a:solidFill>
                    <a:sysClr val="windowText" lastClr="000000"/>
                  </a:solidFill>
                </a:rPr>
                <a:t>()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236C041-41FF-9BA8-7169-BE600AEB889D}"/>
              </a:ext>
            </a:extLst>
          </p:cNvPr>
          <p:cNvGrpSpPr/>
          <p:nvPr/>
        </p:nvGrpSpPr>
        <p:grpSpPr>
          <a:xfrm>
            <a:off x="3651534" y="3727148"/>
            <a:ext cx="2224846" cy="1898965"/>
            <a:chOff x="7740367" y="3846888"/>
            <a:chExt cx="2224846" cy="189896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B8F8E35-DE1B-12D3-F63E-41A4B96C93C1}"/>
                </a:ext>
              </a:extLst>
            </p:cNvPr>
            <p:cNvSpPr/>
            <p:nvPr/>
          </p:nvSpPr>
          <p:spPr>
            <a:xfrm>
              <a:off x="7740367" y="3846888"/>
              <a:ext cx="2224846" cy="3145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Environment Server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924D2EE-0CBF-A1AE-86EC-739661B2AFC4}"/>
                </a:ext>
              </a:extLst>
            </p:cNvPr>
            <p:cNvSpPr/>
            <p:nvPr/>
          </p:nvSpPr>
          <p:spPr>
            <a:xfrm>
              <a:off x="7740367" y="4161395"/>
              <a:ext cx="2224846" cy="72247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Properties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reqservice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publisher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709A8D3-C3A9-5527-2B25-DB616B987E4B}"/>
                </a:ext>
              </a:extLst>
            </p:cNvPr>
            <p:cNvSpPr/>
            <p:nvPr/>
          </p:nvSpPr>
          <p:spPr>
            <a:xfrm>
              <a:off x="7740367" y="4883870"/>
              <a:ext cx="2224846" cy="8619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Methods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broadcast_handler</a:t>
              </a:r>
              <a:r>
                <a:rPr lang="en-US" sz="1200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request_handler</a:t>
              </a:r>
              <a:r>
                <a:rPr lang="en-US" sz="1200" dirty="0">
                  <a:solidFill>
                    <a:sysClr val="windowText" lastClr="000000"/>
                  </a:solidFill>
                </a:rPr>
                <a:t>()</a:t>
              </a:r>
            </a:p>
          </p:txBody>
        </p:sp>
      </p:grpSp>
      <p:sp>
        <p:nvSpPr>
          <p:cNvPr id="20" name="Can 19">
            <a:extLst>
              <a:ext uri="{FF2B5EF4-FFF2-40B4-BE49-F238E27FC236}">
                <a16:creationId xmlns:a16="http://schemas.microsoft.com/office/drawing/2014/main" id="{35468040-803B-2D6F-BE42-2DDACC2CD785}"/>
              </a:ext>
            </a:extLst>
          </p:cNvPr>
          <p:cNvSpPr/>
          <p:nvPr/>
        </p:nvSpPr>
        <p:spPr>
          <a:xfrm>
            <a:off x="8469362" y="4770954"/>
            <a:ext cx="1560887" cy="861982"/>
          </a:xfrm>
          <a:prstGeom prst="can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BF14C66-AD89-7C6D-D190-6EA07F609500}"/>
              </a:ext>
            </a:extLst>
          </p:cNvPr>
          <p:cNvSpPr/>
          <p:nvPr/>
        </p:nvSpPr>
        <p:spPr>
          <a:xfrm>
            <a:off x="10390380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3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5E76E1C-B73E-01EE-D6AF-520E6A221FFD}"/>
              </a:ext>
            </a:extLst>
          </p:cNvPr>
          <p:cNvSpPr/>
          <p:nvPr/>
        </p:nvSpPr>
        <p:spPr>
          <a:xfrm>
            <a:off x="7108441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1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E3345CC-0431-6D73-9BF7-503B436F3D64}"/>
              </a:ext>
            </a:extLst>
          </p:cNvPr>
          <p:cNvSpPr/>
          <p:nvPr/>
        </p:nvSpPr>
        <p:spPr>
          <a:xfrm>
            <a:off x="8708155" y="1731546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2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82AC1AA-3DD3-BFA8-3D0B-951DBCF5B159}"/>
              </a:ext>
            </a:extLst>
          </p:cNvPr>
          <p:cNvCxnSpPr>
            <a:cxnSpLocks/>
            <a:stCxn id="22" idx="0"/>
            <a:endCxn id="23" idx="1"/>
          </p:cNvCxnSpPr>
          <p:nvPr/>
        </p:nvCxnSpPr>
        <p:spPr>
          <a:xfrm flipV="1">
            <a:off x="7650092" y="2046053"/>
            <a:ext cx="1058063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44FE94C-FB17-36A2-61B7-641139013E14}"/>
              </a:ext>
            </a:extLst>
          </p:cNvPr>
          <p:cNvCxnSpPr>
            <a:cxnSpLocks/>
            <a:stCxn id="22" idx="3"/>
            <a:endCxn id="21" idx="1"/>
          </p:cNvCxnSpPr>
          <p:nvPr/>
        </p:nvCxnSpPr>
        <p:spPr>
          <a:xfrm>
            <a:off x="8191743" y="3527899"/>
            <a:ext cx="2198637" cy="0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D40ACBF-3114-EFCF-C7D5-A17CAAE02323}"/>
              </a:ext>
            </a:extLst>
          </p:cNvPr>
          <p:cNvCxnSpPr>
            <a:cxnSpLocks/>
            <a:stCxn id="23" idx="3"/>
            <a:endCxn id="21" idx="0"/>
          </p:cNvCxnSpPr>
          <p:nvPr/>
        </p:nvCxnSpPr>
        <p:spPr>
          <a:xfrm>
            <a:off x="9791457" y="2046053"/>
            <a:ext cx="1140574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00F83EF-6305-209D-83D3-54BDAE75BB8E}"/>
              </a:ext>
            </a:extLst>
          </p:cNvPr>
          <p:cNvCxnSpPr>
            <a:cxnSpLocks/>
            <a:stCxn id="20" idx="1"/>
            <a:endCxn id="23" idx="2"/>
          </p:cNvCxnSpPr>
          <p:nvPr/>
        </p:nvCxnSpPr>
        <p:spPr>
          <a:xfrm flipV="1">
            <a:off x="9249806" y="2360560"/>
            <a:ext cx="0" cy="2410394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108E82A-AD28-B67C-287B-2055A315E4D5}"/>
              </a:ext>
            </a:extLst>
          </p:cNvPr>
          <p:cNvCxnSpPr>
            <a:cxnSpLocks/>
            <a:endCxn id="21" idx="2"/>
          </p:cNvCxnSpPr>
          <p:nvPr/>
        </p:nvCxnSpPr>
        <p:spPr>
          <a:xfrm flipV="1">
            <a:off x="9662354" y="3842406"/>
            <a:ext cx="1269677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58ABA8-7CAD-E259-9022-29A97F492196}"/>
              </a:ext>
            </a:extLst>
          </p:cNvPr>
          <p:cNvCxnSpPr>
            <a:cxnSpLocks/>
            <a:endCxn id="22" idx="2"/>
          </p:cNvCxnSpPr>
          <p:nvPr/>
        </p:nvCxnSpPr>
        <p:spPr>
          <a:xfrm flipH="1" flipV="1">
            <a:off x="7650092" y="3842406"/>
            <a:ext cx="1140574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E397C01-C534-51DD-3F87-32976BA30D22}"/>
              </a:ext>
            </a:extLst>
          </p:cNvPr>
          <p:cNvSpPr txBox="1"/>
          <p:nvPr/>
        </p:nvSpPr>
        <p:spPr>
          <a:xfrm>
            <a:off x="9203213" y="3733247"/>
            <a:ext cx="12696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Environment: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Sense agent state, perform measurement</a:t>
            </a:r>
          </a:p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Environment to all Agents: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roadcasts simulation events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5FAEEE6-57EE-D382-F699-E19BD37E3F01}"/>
              </a:ext>
            </a:extLst>
          </p:cNvPr>
          <p:cNvSpPr txBox="1"/>
          <p:nvPr/>
        </p:nvSpPr>
        <p:spPr>
          <a:xfrm>
            <a:off x="10307870" y="2275638"/>
            <a:ext cx="142596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Agent: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 requests, Information requests, planner results, measurement results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322C970-8ECD-EDB3-EE35-DA47428B9DAA}"/>
              </a:ext>
            </a:extLst>
          </p:cNvPr>
          <p:cNvSpPr txBox="1"/>
          <p:nvPr/>
        </p:nvSpPr>
        <p:spPr>
          <a:xfrm>
            <a:off x="7951980" y="576778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Simulation Framework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E13CD53B-2201-3FAC-D66A-995ACF601A58}"/>
              </a:ext>
            </a:extLst>
          </p:cNvPr>
          <p:cNvCxnSpPr>
            <a:stCxn id="12" idx="0"/>
            <a:endCxn id="9" idx="1"/>
          </p:cNvCxnSpPr>
          <p:nvPr/>
        </p:nvCxnSpPr>
        <p:spPr>
          <a:xfrm rot="5400000" flipH="1" flipV="1">
            <a:off x="867632" y="2370209"/>
            <a:ext cx="2344106" cy="381970"/>
          </a:xfrm>
          <a:prstGeom prst="bentConnector2">
            <a:avLst/>
          </a:prstGeom>
          <a:ln w="12700" cap="flat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FD76C0C3-2078-8059-70F1-B101EE81FF16}"/>
              </a:ext>
            </a:extLst>
          </p:cNvPr>
          <p:cNvCxnSpPr>
            <a:cxnSpLocks/>
            <a:stCxn id="17" idx="0"/>
            <a:endCxn id="9" idx="3"/>
          </p:cNvCxnSpPr>
          <p:nvPr/>
        </p:nvCxnSpPr>
        <p:spPr>
          <a:xfrm rot="16200000" flipV="1">
            <a:off x="3440734" y="2403924"/>
            <a:ext cx="2338007" cy="308441"/>
          </a:xfrm>
          <a:prstGeom prst="bentConnector2">
            <a:avLst/>
          </a:prstGeom>
          <a:ln w="12700" cap="flat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530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EE4E-7766-9281-B9C0-DCF0CC58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615B9-0C88-862B-2F21-7E0531E59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102848"/>
            <a:ext cx="5329184" cy="5199557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Simulation Architecture</a:t>
            </a:r>
          </a:p>
          <a:p>
            <a:r>
              <a:rPr lang="en-US" i="1" dirty="0"/>
              <a:t>Environment Server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Spacecraft agent orbit data propagator (</a:t>
            </a:r>
            <a:r>
              <a:rPr lang="en-US" dirty="0" err="1"/>
              <a:t>orbitPy</a:t>
            </a:r>
            <a:r>
              <a:rPr lang="en-US" dirty="0"/>
              <a:t>)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Agent state request handler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Agent eclipse broadcast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Simulation start/end broadcast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Measurement request handler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Earth simulation module</a:t>
            </a:r>
          </a:p>
          <a:p>
            <a:r>
              <a:rPr lang="en-US" i="1" dirty="0"/>
              <a:t>Agent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Environment broadcast handler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Environment request submitter</a:t>
            </a:r>
          </a:p>
          <a:p>
            <a:pPr marL="750888" lvl="1" indent="-457200">
              <a:buFont typeface="Wingdings" pitchFamily="2" charset="2"/>
              <a:buChar char="ü"/>
            </a:pPr>
            <a:r>
              <a:rPr lang="en-US" dirty="0"/>
              <a:t>State request</a:t>
            </a:r>
          </a:p>
          <a:p>
            <a:pPr marL="750888" lvl="1" indent="-457200">
              <a:buFont typeface="Wingdings" pitchFamily="2" charset="2"/>
              <a:buChar char="ü"/>
            </a:pPr>
            <a:r>
              <a:rPr lang="en-US" dirty="0"/>
              <a:t>Eclipse request</a:t>
            </a:r>
          </a:p>
          <a:p>
            <a:pPr marL="750888" lvl="1" indent="-457200">
              <a:buFont typeface="Wingdings" pitchFamily="2" charset="2"/>
              <a:buChar char="ü"/>
            </a:pPr>
            <a:r>
              <a:rPr lang="en-US" dirty="0"/>
              <a:t>Ground station access request</a:t>
            </a:r>
          </a:p>
          <a:p>
            <a:pPr marL="750888" lvl="1" indent="-457200">
              <a:buFont typeface="Wingdings" pitchFamily="2" charset="2"/>
              <a:buChar char="q"/>
            </a:pPr>
            <a:r>
              <a:rPr lang="en-US" dirty="0"/>
              <a:t>Ground point access request</a:t>
            </a:r>
          </a:p>
          <a:p>
            <a:pPr marL="750888" lvl="1" indent="-457200">
              <a:buFont typeface="Wingdings" pitchFamily="2" charset="2"/>
              <a:buChar char="q"/>
            </a:pPr>
            <a:r>
              <a:rPr lang="en-US" dirty="0"/>
              <a:t>Ground point measurement request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Agent-to-agent request handler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Agent-to-agent response handler</a:t>
            </a:r>
            <a:endParaRPr lang="en-US" b="1" dirty="0">
              <a:hlinkClick r:id="rId2"/>
            </a:endParaRPr>
          </a:p>
          <a:p>
            <a:r>
              <a:rPr lang="en-US" b="1" dirty="0">
                <a:hlinkClick r:id="rId2"/>
              </a:rPr>
              <a:t>Github</a:t>
            </a:r>
            <a:r>
              <a:rPr lang="en-US" b="1" dirty="0"/>
              <a:t> </a:t>
            </a:r>
            <a:r>
              <a:rPr lang="en-US" dirty="0"/>
              <a:t>(private repo for now)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AFCA7D-324B-1BF1-F40A-7FACD902E2EA}"/>
              </a:ext>
            </a:extLst>
          </p:cNvPr>
          <p:cNvSpPr txBox="1"/>
          <p:nvPr/>
        </p:nvSpPr>
        <p:spPr>
          <a:xfrm>
            <a:off x="5785375" y="1102848"/>
            <a:ext cx="6140408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1" dirty="0"/>
              <a:t>Modules</a:t>
            </a:r>
          </a:p>
          <a:p>
            <a:r>
              <a:rPr lang="en-US" sz="1500" i="1" dirty="0"/>
              <a:t>Engineering Module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1500" dirty="0"/>
              <a:t>Define system architecture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Platform Simulator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1500" dirty="0"/>
              <a:t>Power Tracking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Data Tracking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Shutdown if critical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Network Simulator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Instrument Simulator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1500" dirty="0"/>
              <a:t>Develop tool (</a:t>
            </a:r>
            <a:r>
              <a:rPr lang="en-US" sz="1500" dirty="0" err="1"/>
              <a:t>instruPy</a:t>
            </a:r>
            <a:r>
              <a:rPr lang="en-US" sz="1500" dirty="0"/>
              <a:t>)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Implement tool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Operations Planner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1500" dirty="0"/>
              <a:t>Develop rules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Implement rules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Knowledge-base and Predictive models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1500" dirty="0"/>
              <a:t>Develop rules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Implement Rules</a:t>
            </a:r>
          </a:p>
          <a:p>
            <a:r>
              <a:rPr lang="en-US" sz="1500" i="1" dirty="0"/>
              <a:t>Scheduling Module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500" dirty="0"/>
              <a:t>Define system architecture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500" dirty="0"/>
              <a:t>Begin development</a:t>
            </a:r>
          </a:p>
          <a:p>
            <a:r>
              <a:rPr lang="en-US" sz="1500" i="1" dirty="0"/>
              <a:t>Science Module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500" dirty="0"/>
              <a:t>Define system architecture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500" dirty="0"/>
              <a:t>Begin development</a:t>
            </a:r>
          </a:p>
        </p:txBody>
      </p:sp>
    </p:spTree>
    <p:extLst>
      <p:ext uri="{BB962C8B-B14F-4D97-AF65-F5344CB8AC3E}">
        <p14:creationId xmlns:p14="http://schemas.microsoft.com/office/powerpoint/2010/main" val="2048557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6492E-FA99-ED42-1D16-8BE45771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BC4833-4639-04B6-12C3-B1DFEC1D1F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8156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0C36F-9B0B-DE40-BA72-82177E7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4BAC3-0D53-FB49-93BF-113D72763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WJ, Blackwell, Braun, S, </a:t>
            </a:r>
            <a:r>
              <a:rPr lang="en-US" dirty="0" err="1"/>
              <a:t>Bennartz</a:t>
            </a:r>
            <a:r>
              <a:rPr lang="en-US" dirty="0"/>
              <a:t>, R, et al. An overview of the TROPICS NASA Earth Venture Mission. </a:t>
            </a:r>
            <a:r>
              <a:rPr lang="en-US" i="1" dirty="0"/>
              <a:t>Q J R </a:t>
            </a:r>
            <a:r>
              <a:rPr lang="en-US" i="1" dirty="0" err="1"/>
              <a:t>Meteorol</a:t>
            </a:r>
            <a:r>
              <a:rPr lang="en-US" i="1" dirty="0"/>
              <a:t> Soc</a:t>
            </a:r>
            <a:r>
              <a:rPr lang="en-US" dirty="0"/>
              <a:t>. 2018; 144 ( Suppl. 1): 16– 26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M. P. </a:t>
            </a:r>
            <a:r>
              <a:rPr lang="en-US" dirty="0" err="1"/>
              <a:t>Clarizia</a:t>
            </a:r>
            <a:r>
              <a:rPr lang="en-US" dirty="0"/>
              <a:t> and C. S. </a:t>
            </a:r>
            <a:r>
              <a:rPr lang="en-US" dirty="0" err="1"/>
              <a:t>Ruf</a:t>
            </a:r>
            <a:r>
              <a:rPr lang="en-US" dirty="0"/>
              <a:t>, "Wind Speed Retrieval Algorithm for the Cyclone Global Navigation Satellite System (CYGNSS) Mission," in </a:t>
            </a:r>
            <a:r>
              <a:rPr lang="en-US" i="1" dirty="0"/>
              <a:t>IEEE Transactions on Geoscience and Remote Sensing</a:t>
            </a:r>
            <a:r>
              <a:rPr lang="en-US" dirty="0"/>
              <a:t>, vol. 54, no. 8, pp. 4419-4432, Aug. 2016, </a:t>
            </a:r>
            <a:r>
              <a:rPr lang="en-US" dirty="0" err="1"/>
              <a:t>doi</a:t>
            </a:r>
            <a:r>
              <a:rPr lang="en-US" dirty="0"/>
              <a:t>: 10.1109/TGRS.2016.2541343.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Marinan</a:t>
            </a:r>
            <a:r>
              <a:rPr lang="en-US" dirty="0"/>
              <a:t>, A., </a:t>
            </a:r>
            <a:r>
              <a:rPr lang="en-US" dirty="0" err="1"/>
              <a:t>Cahoy</a:t>
            </a:r>
            <a:r>
              <a:rPr lang="en-US" dirty="0"/>
              <a:t>, K. L., Byrne, J., Cordeiro, T., Decker, Z., Marlow, W., ... &amp; </a:t>
            </a:r>
            <a:r>
              <a:rPr lang="en-US" dirty="0" err="1"/>
              <a:t>Osaretin</a:t>
            </a:r>
            <a:r>
              <a:rPr lang="en-US" dirty="0"/>
              <a:t>, I. (2015). Automated Resource-Constrained Science Planning for the </a:t>
            </a:r>
            <a:r>
              <a:rPr lang="en-US" dirty="0" err="1"/>
              <a:t>MiRaTA</a:t>
            </a:r>
            <a:r>
              <a:rPr lang="en-US" dirty="0"/>
              <a:t> Mission.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W. J. W. J. Wolfe and S. E. S. E. Sorensen, “Three Scheduling Algorithms Applied to the Earth Observing Systems Domain,” Manage. Sci., pp. 148–166, 2000.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Duncan, Eddy, and </a:t>
            </a:r>
            <a:r>
              <a:rPr lang="en-US" dirty="0" err="1"/>
              <a:t>Kochenderfer</a:t>
            </a:r>
            <a:r>
              <a:rPr lang="en-US" dirty="0"/>
              <a:t>, Mykel. “Markov Decision Processes For Multi-Objective Satellite Task Planning”,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Cidoncha</a:t>
            </a:r>
            <a:r>
              <a:rPr lang="en-US" dirty="0"/>
              <a:t>, X. G., and Selva, D., “Agent-based simulation framework and consensus algorithm for observing systems </a:t>
            </a:r>
            <a:r>
              <a:rPr lang="en-US" dirty="0" err="1"/>
              <a:t>withadaptive</a:t>
            </a:r>
            <a:r>
              <a:rPr lang="en-US" dirty="0"/>
              <a:t> </a:t>
            </a:r>
            <a:r>
              <a:rPr lang="en-US" dirty="0" err="1"/>
              <a:t>modularity,”Syst</a:t>
            </a:r>
            <a:r>
              <a:rPr lang="en-US" dirty="0"/>
              <a:t>. Eng., Vol. 21, no. 5, 2018, pp. 432–545.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Nag, Sreeja, et al. "Autonomous scheduling of agile spacecraft constellations with delay tolerant networking for reactive imaging." (2019).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H. Wang, X. Li, and Y. Liu, “Summary of intelligent algorithms in planning &amp; amp; scheduling of Earth observation satellite,” in IEEE International Conference on Intelligent Computing and Intelligent Systems, 2010, pp. 480–483.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Kennedy, Andrew K., and Kerri L. </a:t>
            </a:r>
            <a:r>
              <a:rPr lang="en-US" dirty="0" err="1"/>
              <a:t>Cahoy</a:t>
            </a:r>
            <a:r>
              <a:rPr lang="en-US" dirty="0"/>
              <a:t>. "Performance analysis of algorithms for coordination of earth observation by </a:t>
            </a:r>
            <a:r>
              <a:rPr lang="en-US" dirty="0" err="1"/>
              <a:t>cubesat</a:t>
            </a:r>
            <a:r>
              <a:rPr lang="en-US" dirty="0"/>
              <a:t> constellations." Journal of Aerospace Information Systems 14.8 (2017): 451-471.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Li, G. 2020. </a:t>
            </a:r>
            <a:r>
              <a:rPr lang="en-US" i="1" dirty="0"/>
              <a:t>Online scheduling of distributed Earth observation satellite system under rigid communication constraints. </a:t>
            </a:r>
            <a:r>
              <a:rPr lang="en-US" dirty="0"/>
              <a:t>Advances in Space Research. 65 (11), 2475-2496.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Gallud,X.,andSelva,D.,“Agent-basedsimulationframeworkandconsensusalgorithmforobservingsystemswithadaptive modularity,” </a:t>
            </a:r>
            <a:r>
              <a:rPr lang="en-US" i="1" dirty="0"/>
              <a:t>Syst. Eng.</a:t>
            </a:r>
            <a:r>
              <a:rPr lang="en-US" dirty="0"/>
              <a:t>, 2018, pp. 432, 454.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S. Nag </a:t>
            </a:r>
            <a:r>
              <a:rPr lang="en-US" i="1" dirty="0"/>
              <a:t>et al</a:t>
            </a:r>
            <a:r>
              <a:rPr lang="en-US" dirty="0"/>
              <a:t>., "D-SHIELD: DISTRIBUTED SPACECRAFT WITH HEURISTIC INTELLIGENCE TO ENABLE LOGISTICAL DECISIONS," </a:t>
            </a:r>
            <a:r>
              <a:rPr lang="en-US" i="1" dirty="0"/>
              <a:t>IGARSS 2020 - 2020 IEEE International Geoscience and Remote Sensing Symposium</a:t>
            </a:r>
            <a:r>
              <a:rPr lang="en-US" dirty="0"/>
              <a:t>, 2020, pp. 3841-3844, </a:t>
            </a:r>
            <a:r>
              <a:rPr lang="en-US" dirty="0" err="1"/>
              <a:t>doi</a:t>
            </a:r>
            <a:r>
              <a:rPr lang="en-US" dirty="0"/>
              <a:t>: 10.1109/IGARSS39084.2020.9323248.</a:t>
            </a:r>
          </a:p>
        </p:txBody>
      </p:sp>
    </p:spTree>
    <p:extLst>
      <p:ext uri="{BB962C8B-B14F-4D97-AF65-F5344CB8AC3E}">
        <p14:creationId xmlns:p14="http://schemas.microsoft.com/office/powerpoint/2010/main" val="1044845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2"/>
    </mc:Choice>
    <mc:Fallback xmlns="">
      <p:transition spd="slow" advTm="2092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362B4-A4C4-5348-8A96-3700CD661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72294-6D76-3047-BC5B-F02A9BD150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86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02E8D-FA6E-DD36-B82F-E9798EFAC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Decentralized Multiagent Simulation (DMAS)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5852B-16DC-2FB2-56D5-351FFCF58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6" y="1102848"/>
            <a:ext cx="6429678" cy="5199557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Environment Server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Simulate State of the Earth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Respond to information requests from Agents</a:t>
            </a:r>
          </a:p>
          <a:p>
            <a:pPr marL="573088" lvl="1" indent="-279400"/>
            <a:r>
              <a:rPr lang="en-US" dirty="0"/>
              <a:t>Agent position, velocity, eclipse state</a:t>
            </a:r>
          </a:p>
          <a:p>
            <a:pPr marL="573088" lvl="1" indent="-279400"/>
            <a:r>
              <a:rPr lang="en-US" dirty="0"/>
              <a:t>Current agents, ground points, or ground stations being accessed by Agents</a:t>
            </a:r>
          </a:p>
          <a:p>
            <a:pPr marL="573088" lvl="1" indent="-279400"/>
            <a:r>
              <a:rPr lang="en-US" dirty="0"/>
              <a:t>Measurement Information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Broadcast Environment Events to all Agents</a:t>
            </a:r>
          </a:p>
          <a:p>
            <a:pPr marL="573088" lvl="1" indent="-279400"/>
            <a:r>
              <a:rPr lang="en-US" dirty="0"/>
              <a:t>Simulation Start/End</a:t>
            </a:r>
          </a:p>
          <a:p>
            <a:pPr marL="573088" lvl="1" indent="-279400"/>
            <a:r>
              <a:rPr lang="en-US" dirty="0"/>
              <a:t>Agent enters/exits eclipse</a:t>
            </a:r>
          </a:p>
          <a:p>
            <a:pPr marL="573088" lvl="1" indent="-279400"/>
            <a:r>
              <a:rPr lang="en-US" dirty="0"/>
              <a:t>Simulation clock (optional)</a:t>
            </a:r>
          </a:p>
          <a:p>
            <a:pPr marL="750888" lvl="1" indent="-457200"/>
            <a:endParaRPr lang="en-US" dirty="0"/>
          </a:p>
          <a:p>
            <a:r>
              <a:rPr lang="en-US" b="1" dirty="0"/>
              <a:t>Agent Client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Track and affect internal state</a:t>
            </a:r>
          </a:p>
          <a:p>
            <a:pPr marL="573088" lvl="1" indent="-279400"/>
            <a:r>
              <a:rPr lang="en-US" dirty="0"/>
              <a:t>Power and data usage, generation, and storage</a:t>
            </a:r>
          </a:p>
          <a:p>
            <a:pPr marL="573088" lvl="1" indent="-279400"/>
            <a:r>
              <a:rPr lang="en-US" dirty="0"/>
              <a:t>Actuating components on or off</a:t>
            </a:r>
          </a:p>
          <a:p>
            <a:pPr marL="573088" lvl="1" indent="-279400"/>
            <a:r>
              <a:rPr lang="en-US" dirty="0"/>
              <a:t>Performing Maneuvers</a:t>
            </a:r>
          </a:p>
          <a:p>
            <a:pPr marL="573088" lvl="1" indent="-279400"/>
            <a:r>
              <a:rPr lang="en-US" dirty="0"/>
              <a:t>Charging Batteries 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Communicate with other agents</a:t>
            </a:r>
          </a:p>
          <a:p>
            <a:pPr marL="525463" lvl="1"/>
            <a:r>
              <a:rPr lang="en-US" dirty="0"/>
              <a:t>Measurement or Information Task Requests</a:t>
            </a:r>
          </a:p>
          <a:p>
            <a:pPr marL="525463" lvl="1"/>
            <a:r>
              <a:rPr lang="en-US" dirty="0"/>
              <a:t>Measurement or Planner Results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Affect Environment</a:t>
            </a:r>
          </a:p>
          <a:p>
            <a:pPr marL="525463" lvl="1"/>
            <a:r>
              <a:rPr lang="en-US" dirty="0"/>
              <a:t>Communicating maneuvers to Environment</a:t>
            </a:r>
          </a:p>
          <a:p>
            <a:pPr marL="525463" lvl="1"/>
            <a:endParaRPr lang="en-US" dirty="0"/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09147887-CBA1-FD93-A323-72EA60E02337}"/>
              </a:ext>
            </a:extLst>
          </p:cNvPr>
          <p:cNvSpPr/>
          <p:nvPr/>
        </p:nvSpPr>
        <p:spPr>
          <a:xfrm>
            <a:off x="8469362" y="4770954"/>
            <a:ext cx="1560887" cy="861982"/>
          </a:xfrm>
          <a:prstGeom prst="can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B2B3A4-3ABE-F2E4-D6ED-142703F93F5B}"/>
              </a:ext>
            </a:extLst>
          </p:cNvPr>
          <p:cNvSpPr/>
          <p:nvPr/>
        </p:nvSpPr>
        <p:spPr>
          <a:xfrm>
            <a:off x="10390380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3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8A82063-A673-F153-45EA-F3E2699EA8AA}"/>
              </a:ext>
            </a:extLst>
          </p:cNvPr>
          <p:cNvSpPr/>
          <p:nvPr/>
        </p:nvSpPr>
        <p:spPr>
          <a:xfrm>
            <a:off x="7108441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1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0F7DC3-6714-47CA-4239-6772C9ADB7C6}"/>
              </a:ext>
            </a:extLst>
          </p:cNvPr>
          <p:cNvSpPr/>
          <p:nvPr/>
        </p:nvSpPr>
        <p:spPr>
          <a:xfrm>
            <a:off x="8708155" y="1731546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2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5AC8606-B9D1-0407-0013-68B034C6B812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7650092" y="2046053"/>
            <a:ext cx="1058063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B24EE7-1F1F-B6CF-C3D8-75F1D12EC69C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8191743" y="3527899"/>
            <a:ext cx="2198637" cy="0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993F23B-5D3C-D8D0-1B29-EA4B9860D6B2}"/>
              </a:ext>
            </a:extLst>
          </p:cNvPr>
          <p:cNvCxnSpPr>
            <a:cxnSpLocks/>
            <a:stCxn id="8" idx="3"/>
            <a:endCxn id="5" idx="0"/>
          </p:cNvCxnSpPr>
          <p:nvPr/>
        </p:nvCxnSpPr>
        <p:spPr>
          <a:xfrm>
            <a:off x="9791457" y="2046053"/>
            <a:ext cx="1140574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D82FE65-F168-9830-677A-E74A09240BC2}"/>
              </a:ext>
            </a:extLst>
          </p:cNvPr>
          <p:cNvCxnSpPr>
            <a:cxnSpLocks/>
            <a:stCxn id="4" idx="1"/>
            <a:endCxn id="8" idx="2"/>
          </p:cNvCxnSpPr>
          <p:nvPr/>
        </p:nvCxnSpPr>
        <p:spPr>
          <a:xfrm flipV="1">
            <a:off x="9249806" y="2360560"/>
            <a:ext cx="0" cy="2410394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95EDBDB-FF28-CE82-64AF-78C52A6B54F4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9662354" y="3842406"/>
            <a:ext cx="1269677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612F50-EDBC-AE10-A4AF-88161EFBACBE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7650092" y="3842406"/>
            <a:ext cx="1140574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7E1B98A-1DFB-0FB5-BCBF-072AB1612001}"/>
              </a:ext>
            </a:extLst>
          </p:cNvPr>
          <p:cNvSpPr txBox="1"/>
          <p:nvPr/>
        </p:nvSpPr>
        <p:spPr>
          <a:xfrm>
            <a:off x="9203213" y="3733247"/>
            <a:ext cx="12696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Environment: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Sense agent state, perform measurement</a:t>
            </a:r>
          </a:p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Environment to all Agents: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roadcasts simulation events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75CE278-0FA7-D1E9-8141-9729A70B72DE}"/>
              </a:ext>
            </a:extLst>
          </p:cNvPr>
          <p:cNvSpPr txBox="1"/>
          <p:nvPr/>
        </p:nvSpPr>
        <p:spPr>
          <a:xfrm>
            <a:off x="10307870" y="2275638"/>
            <a:ext cx="142596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Agent: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 requests, Information requests, planner results, measurement 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A0CE8E-D22D-EB28-55FB-BAED005C7ECB}"/>
              </a:ext>
            </a:extLst>
          </p:cNvPr>
          <p:cNvSpPr txBox="1"/>
          <p:nvPr/>
        </p:nvSpPr>
        <p:spPr>
          <a:xfrm>
            <a:off x="7951980" y="576778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Simulation Framework</a:t>
            </a:r>
          </a:p>
        </p:txBody>
      </p:sp>
    </p:spTree>
    <p:extLst>
      <p:ext uri="{BB962C8B-B14F-4D97-AF65-F5344CB8AC3E}">
        <p14:creationId xmlns:p14="http://schemas.microsoft.com/office/powerpoint/2010/main" val="14824145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Framework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508470" y="1182313"/>
            <a:ext cx="5230134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700604" y="2299685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612733" y="4840898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508468" y="1920813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508468" y="271947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508468" y="442369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508468" y="522234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355393" y="392767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4774299" y="2750332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4780548" y="4346083"/>
            <a:ext cx="1307237" cy="307487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i="1" dirty="0">
                <a:solidFill>
                  <a:sysClr val="windowText" lastClr="000000"/>
                </a:solidFill>
              </a:rPr>
              <a:t>Science Scheduler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590653" y="290185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586436" y="212313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558064" y="1771401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582970" y="540399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594871" y="2928323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572421" y="3891533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564791" y="5453305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877233" y="290259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584702" y="460534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877233" y="4605341"/>
            <a:ext cx="884690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868799" y="541035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>
            <a:off x="3134152" y="4433056"/>
            <a:ext cx="1655734" cy="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122252" y="4591780"/>
            <a:ext cx="1652047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052D43F-4088-DC0F-95EF-F134120D8FB6}"/>
              </a:ext>
            </a:extLst>
          </p:cNvPr>
          <p:cNvCxnSpPr>
            <a:cxnSpLocks/>
          </p:cNvCxnSpPr>
          <p:nvPr/>
        </p:nvCxnSpPr>
        <p:spPr>
          <a:xfrm flipV="1">
            <a:off x="5474511" y="3057821"/>
            <a:ext cx="0" cy="1288262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7A95947-F6FE-37CA-E02B-B0F9DFACB9A8}"/>
              </a:ext>
            </a:extLst>
          </p:cNvPr>
          <p:cNvCxnSpPr>
            <a:cxnSpLocks/>
          </p:cNvCxnSpPr>
          <p:nvPr/>
        </p:nvCxnSpPr>
        <p:spPr>
          <a:xfrm>
            <a:off x="5323322" y="3057821"/>
            <a:ext cx="0" cy="1288262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398443" y="168039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335484" y="167983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877233" y="1873271"/>
            <a:ext cx="521210" cy="229931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537470" y="187270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2933267" y="206558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275116" y="135099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537470" y="157684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2903146" y="204198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376509" y="2399638"/>
            <a:ext cx="1284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387271" y="4126309"/>
            <a:ext cx="147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386349" y="4608700"/>
            <a:ext cx="12205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Measurement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92A8F5A-DD95-6C58-AFDA-689A07A09931}"/>
              </a:ext>
            </a:extLst>
          </p:cNvPr>
          <p:cNvSpPr txBox="1"/>
          <p:nvPr/>
        </p:nvSpPr>
        <p:spPr>
          <a:xfrm>
            <a:off x="4146838" y="3353539"/>
            <a:ext cx="1176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measurements’ estimated Science Benefit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08A08C4F-0ED5-606C-7B63-4BC65482EA87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132204" y="2904077"/>
            <a:ext cx="1642095" cy="5648"/>
          </a:xfrm>
          <a:prstGeom prst="straightConnector1">
            <a:avLst/>
          </a:prstGeom>
          <a:ln w="19050">
            <a:solidFill>
              <a:schemeClr val="accent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6A6F83B4-89B2-38FE-DDC4-342DEDFDBBD5}"/>
              </a:ext>
            </a:extLst>
          </p:cNvPr>
          <p:cNvSpPr txBox="1"/>
          <p:nvPr/>
        </p:nvSpPr>
        <p:spPr>
          <a:xfrm>
            <a:off x="5427917" y="3357723"/>
            <a:ext cx="1326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measurements’ estimated observation metrics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3B63DB3-8E0E-86CF-0187-BCEE573EBA0E}"/>
              </a:ext>
            </a:extLst>
          </p:cNvPr>
          <p:cNvCxnSpPr>
            <a:cxnSpLocks/>
          </p:cNvCxnSpPr>
          <p:nvPr/>
        </p:nvCxnSpPr>
        <p:spPr>
          <a:xfrm flipV="1">
            <a:off x="7553992" y="966077"/>
            <a:ext cx="0" cy="5510438"/>
          </a:xfrm>
          <a:prstGeom prst="line">
            <a:avLst/>
          </a:prstGeom>
          <a:ln w="28575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Group 88">
            <a:extLst>
              <a:ext uri="{FF2B5EF4-FFF2-40B4-BE49-F238E27FC236}">
                <a16:creationId xmlns:a16="http://schemas.microsoft.com/office/drawing/2014/main" id="{CFE31CA1-8FAA-2B14-F52F-7C32B3D9AF79}"/>
              </a:ext>
            </a:extLst>
          </p:cNvPr>
          <p:cNvGrpSpPr/>
          <p:nvPr/>
        </p:nvGrpSpPr>
        <p:grpSpPr>
          <a:xfrm>
            <a:off x="8465474" y="3267848"/>
            <a:ext cx="3141824" cy="3041239"/>
            <a:chOff x="8492112" y="1550721"/>
            <a:chExt cx="3141824" cy="3041239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E0D6F16-641B-ABE0-7A9B-972563514C87}"/>
                </a:ext>
              </a:extLst>
            </p:cNvPr>
            <p:cNvSpPr/>
            <p:nvPr/>
          </p:nvSpPr>
          <p:spPr>
            <a:xfrm>
              <a:off x="8492112" y="1550721"/>
              <a:ext cx="3141824" cy="3041239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b="1" dirty="0">
                  <a:solidFill>
                    <a:sysClr val="windowText" lastClr="000000"/>
                  </a:solidFill>
                </a:rPr>
                <a:t>Nomenclature:</a:t>
              </a:r>
            </a:p>
            <a:p>
              <a:endParaRPr lang="en-US" sz="1050" b="1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Communications Port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Agent Module/Submodule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Process 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Inter-process/module </a:t>
              </a: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communication link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Inter-agent </a:t>
              </a: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communication link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Process Sequence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3F9D663-A7B1-6919-204B-4480F9C98C09}"/>
                </a:ext>
              </a:extLst>
            </p:cNvPr>
            <p:cNvSpPr/>
            <p:nvPr/>
          </p:nvSpPr>
          <p:spPr>
            <a:xfrm>
              <a:off x="10499147" y="177197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3" name="Rounded Rectangle 29">
              <a:extLst>
                <a:ext uri="{FF2B5EF4-FFF2-40B4-BE49-F238E27FC236}">
                  <a16:creationId xmlns:a16="http://schemas.microsoft.com/office/drawing/2014/main" id="{5D8A939B-5B86-22E5-3300-052745CD2F9D}"/>
                </a:ext>
              </a:extLst>
            </p:cNvPr>
            <p:cNvSpPr/>
            <p:nvPr/>
          </p:nvSpPr>
          <p:spPr>
            <a:xfrm>
              <a:off x="10333369" y="2353759"/>
              <a:ext cx="700320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Module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847AEF2-08C8-7438-2119-674AC75DA3B0}"/>
                </a:ext>
              </a:extLst>
            </p:cNvPr>
            <p:cNvSpPr/>
            <p:nvPr/>
          </p:nvSpPr>
          <p:spPr>
            <a:xfrm>
              <a:off x="10114015" y="2799051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6A6F5968-E3F7-9249-39F2-AFC1B6137D7D}"/>
                </a:ext>
              </a:extLst>
            </p:cNvPr>
            <p:cNvCxnSpPr>
              <a:cxnSpLocks/>
            </p:cNvCxnSpPr>
            <p:nvPr/>
          </p:nvCxnSpPr>
          <p:spPr>
            <a:xfrm>
              <a:off x="10341560" y="3516505"/>
              <a:ext cx="692129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607A302-09DE-9E40-5FC5-C88230019334}"/>
              </a:ext>
            </a:extLst>
          </p:cNvPr>
          <p:cNvCxnSpPr>
            <a:cxnSpLocks/>
          </p:cNvCxnSpPr>
          <p:nvPr/>
        </p:nvCxnSpPr>
        <p:spPr>
          <a:xfrm>
            <a:off x="10314922" y="5658475"/>
            <a:ext cx="692129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8D879BD-89B6-7EEB-312B-F73D48A4D8AC}"/>
              </a:ext>
            </a:extLst>
          </p:cNvPr>
          <p:cNvCxnSpPr>
            <a:cxnSpLocks/>
          </p:cNvCxnSpPr>
          <p:nvPr/>
        </p:nvCxnSpPr>
        <p:spPr>
          <a:xfrm>
            <a:off x="10314922" y="6057522"/>
            <a:ext cx="692129" cy="0"/>
          </a:xfrm>
          <a:prstGeom prst="straightConnector1">
            <a:avLst/>
          </a:prstGeom>
          <a:ln w="19050"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8388538" y="1034994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738561" y="2809206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2405D2-A033-AC54-5C54-3AC3C9EEF5F9}"/>
              </a:ext>
            </a:extLst>
          </p:cNvPr>
          <p:cNvSpPr txBox="1"/>
          <p:nvPr/>
        </p:nvSpPr>
        <p:spPr>
          <a:xfrm>
            <a:off x="2463479" y="6101554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Agent Framework</a:t>
            </a:r>
          </a:p>
        </p:txBody>
      </p:sp>
    </p:spTree>
    <p:extLst>
      <p:ext uri="{BB962C8B-B14F-4D97-AF65-F5344CB8AC3E}">
        <p14:creationId xmlns:p14="http://schemas.microsoft.com/office/powerpoint/2010/main" val="3488897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E4038-222B-4473-A12E-29A141090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Mission Concept: 3D-CHESS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D0640-685F-4318-8CAC-0EA2C8ED8D26}"/>
              </a:ext>
            </a:extLst>
          </p:cNvPr>
          <p:cNvSpPr txBox="1"/>
          <p:nvPr/>
        </p:nvSpPr>
        <p:spPr>
          <a:xfrm>
            <a:off x="266217" y="1083479"/>
            <a:ext cx="6439706" cy="923330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/>
              <a:t>Goal</a:t>
            </a:r>
            <a:r>
              <a:rPr lang="en-US" dirty="0"/>
              <a:t>: provide </a:t>
            </a:r>
            <a:r>
              <a:rPr lang="en-US" b="1" dirty="0"/>
              <a:t>proof of concept </a:t>
            </a:r>
            <a:r>
              <a:rPr lang="en-US" dirty="0"/>
              <a:t>for a context-aware network of heterogeneous sensors, in the context of an inland water ecosystem monitoring mission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62EAC5-B8E3-4F4F-9B36-5780F4B75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9781" y="2342736"/>
            <a:ext cx="3759878" cy="3282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Content Placeholder 11">
            <a:extLst>
              <a:ext uri="{FF2B5EF4-FFF2-40B4-BE49-F238E27FC236}">
                <a16:creationId xmlns:a16="http://schemas.microsoft.com/office/drawing/2014/main" id="{31A0FBDB-FC9D-6827-C244-F2060C624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41999" y="1854610"/>
            <a:ext cx="2127848" cy="20140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E78B62-0A5C-F9F9-7FB8-7040780F5C9F}"/>
              </a:ext>
            </a:extLst>
          </p:cNvPr>
          <p:cNvSpPr txBox="1"/>
          <p:nvPr/>
        </p:nvSpPr>
        <p:spPr>
          <a:xfrm>
            <a:off x="5641999" y="3868705"/>
            <a:ext cx="2127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1 – Default missions; data processing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C39291-F599-9256-496C-5DE21C95D2AD}"/>
              </a:ext>
            </a:extLst>
          </p:cNvPr>
          <p:cNvSpPr txBox="1"/>
          <p:nvPr/>
        </p:nvSpPr>
        <p:spPr>
          <a:xfrm>
            <a:off x="9185537" y="3868705"/>
            <a:ext cx="19756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2 – Event detected; task request sent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BA2CB1-3440-DECD-3594-528AFB4BAC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812" r="41027" b="12407"/>
          <a:stretch/>
        </p:blipFill>
        <p:spPr>
          <a:xfrm>
            <a:off x="9004331" y="1104202"/>
            <a:ext cx="2338059" cy="276981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1F5D00-C273-0024-D973-EBF024E1D84F}"/>
              </a:ext>
            </a:extLst>
          </p:cNvPr>
          <p:cNvCxnSpPr>
            <a:cxnSpLocks/>
          </p:cNvCxnSpPr>
          <p:nvPr/>
        </p:nvCxnSpPr>
        <p:spPr>
          <a:xfrm>
            <a:off x="4651939" y="2129919"/>
            <a:ext cx="0" cy="3717988"/>
          </a:xfrm>
          <a:prstGeom prst="straightConnector1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8">
            <a:extLst>
              <a:ext uri="{FF2B5EF4-FFF2-40B4-BE49-F238E27FC236}">
                <a16:creationId xmlns:a16="http://schemas.microsoft.com/office/drawing/2014/main" id="{7BD3DD8E-FE7C-618E-0CC1-4CC49D8F556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7340" b="62265"/>
          <a:stretch/>
        </p:blipFill>
        <p:spPr>
          <a:xfrm>
            <a:off x="5246511" y="4554702"/>
            <a:ext cx="2918824" cy="128251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D7903B8-C98D-1325-50F9-B88714E1757D}"/>
              </a:ext>
            </a:extLst>
          </p:cNvPr>
          <p:cNvSpPr txBox="1"/>
          <p:nvPr/>
        </p:nvSpPr>
        <p:spPr>
          <a:xfrm>
            <a:off x="5127350" y="5911092"/>
            <a:ext cx="31571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 b="1">
                <a:latin typeface="+mj-lt"/>
              </a:defRPr>
            </a:lvl1pPr>
          </a:lstStyle>
          <a:p>
            <a:r>
              <a:rPr lang="en-US" sz="1600" b="0" dirty="0"/>
              <a:t>3 - Knowledge-based task filtering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6DB687-897C-D9F0-F950-3FA57260369A}"/>
              </a:ext>
            </a:extLst>
          </p:cNvPr>
          <p:cNvSpPr txBox="1"/>
          <p:nvPr/>
        </p:nvSpPr>
        <p:spPr>
          <a:xfrm>
            <a:off x="8902018" y="5811522"/>
            <a:ext cx="25426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 b="1">
                <a:latin typeface="+mj-lt"/>
              </a:defRPr>
            </a:lvl1pPr>
          </a:lstStyle>
          <a:p>
            <a:r>
              <a:rPr lang="en-US" sz="1600" b="0" dirty="0"/>
              <a:t>4 – Decentralized planning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838ABEF-61A9-DD42-3C0B-8A8D236986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6279" y="4540434"/>
            <a:ext cx="3274163" cy="12967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CB203B-CE47-8413-AD58-595BD4595C65}"/>
              </a:ext>
            </a:extLst>
          </p:cNvPr>
          <p:cNvSpPr txBox="1"/>
          <p:nvPr/>
        </p:nvSpPr>
        <p:spPr>
          <a:xfrm>
            <a:off x="1101895" y="580346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Scenario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AF06FE-C954-6C90-495D-1EF65250AC9A}"/>
              </a:ext>
            </a:extLst>
          </p:cNvPr>
          <p:cNvSpPr txBox="1"/>
          <p:nvPr/>
        </p:nvSpPr>
        <p:spPr>
          <a:xfrm>
            <a:off x="7238454" y="6225660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Concept of Operations</a:t>
            </a:r>
          </a:p>
        </p:txBody>
      </p:sp>
    </p:spTree>
    <p:extLst>
      <p:ext uri="{BB962C8B-B14F-4D97-AF65-F5344CB8AC3E}">
        <p14:creationId xmlns:p14="http://schemas.microsoft.com/office/powerpoint/2010/main" val="378638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F73E55-0C69-6A44-B1A4-4632F58DF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132659"/>
            <a:ext cx="5396564" cy="2993506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Desired Dependencies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Temporal Constraints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1600" dirty="0"/>
              <a:t>Cross-registration with other satellites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Urgency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1600" dirty="0"/>
              <a:t>e.g., short-lived phenomena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Stakeholder Requirement Satisfaction</a:t>
            </a:r>
          </a:p>
          <a:p>
            <a:pPr marL="687388" lvl="1" indent="-230188">
              <a:buFont typeface="Arial" panose="020B0604020202020204" pitchFamily="34" charset="0"/>
              <a:buChar char="•"/>
            </a:pPr>
            <a:r>
              <a:rPr lang="en-US" sz="1600" dirty="0"/>
              <a:t>Spatial Resolution, Measurement Accuracy, </a:t>
            </a:r>
            <a:r>
              <a:rPr lang="en-US" sz="1600" dirty="0" err="1"/>
              <a:t>etc</a:t>
            </a:r>
            <a:r>
              <a:rPr lang="en-US" sz="1600" dirty="0"/>
              <a:t>…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Maneuvering Costs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Measurement Intrinsic Costs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Requirement-Driven Utility Function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0B8EE83-9D70-B24D-AFF9-650351613A11}"/>
              </a:ext>
            </a:extLst>
          </p:cNvPr>
          <p:cNvSpPr txBox="1">
            <a:spLocks/>
          </p:cNvSpPr>
          <p:nvPr/>
        </p:nvSpPr>
        <p:spPr>
          <a:xfrm>
            <a:off x="6951590" y="1772671"/>
            <a:ext cx="3581322" cy="360648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72DF79A-576E-4B42-A8FC-8FB03F5450F4}"/>
                  </a:ext>
                </a:extLst>
              </p:cNvPr>
              <p:cNvSpPr txBox="1"/>
              <p:nvPr/>
            </p:nvSpPr>
            <p:spPr>
              <a:xfrm>
                <a:off x="3909211" y="1312563"/>
                <a:ext cx="4193905" cy="456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p>
                          </m:sSub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𝑚𝑎𝑛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72DF79A-576E-4B42-A8FC-8FB03F5450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9211" y="1312563"/>
                <a:ext cx="4193905" cy="456920"/>
              </a:xfrm>
              <a:prstGeom prst="rect">
                <a:avLst/>
              </a:prstGeom>
              <a:blipFill>
                <a:blip r:embed="rId2"/>
                <a:stretch>
                  <a:fillRect b="-2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5">
                <a:extLst>
                  <a:ext uri="{FF2B5EF4-FFF2-40B4-BE49-F238E27FC236}">
                    <a16:creationId xmlns:a16="http://schemas.microsoft.com/office/drawing/2014/main" id="{F9C5001B-F511-514F-9F6A-5E1BDCC63C0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65453" y="3344393"/>
                <a:ext cx="4815059" cy="299350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20000"/>
              </a:bodyPr>
              <a:lstStyle>
                <a:lvl1pPr marL="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1pPr>
                <a:lvl2pPr marL="4572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2pPr>
                <a:lvl3pPr marL="9144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3pPr>
                <a:lvl4pPr marL="13716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4pPr>
                <a:lvl5pPr marL="18288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000" dirty="0"/>
                  <a:t> 	 	: Measurement task j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</m:sSubSup>
                  </m:oMath>
                </a14:m>
                <a:r>
                  <a:rPr lang="en-US" sz="2000" dirty="0"/>
                  <a:t> 	 	: Time of Measurement  of Task </a:t>
                </a:r>
                <a:r>
                  <a:rPr lang="en-US" sz="2000" i="1" dirty="0"/>
                  <a:t>j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sz="2000" dirty="0"/>
                  <a:t>	: Maximum Score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	: Level of Completion of Task </a:t>
                </a:r>
                <a:r>
                  <a:rPr lang="en-US" sz="2000" i="1" dirty="0"/>
                  <a:t>j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/>
                  <a:t> 	 	: Weight of Requirement </a:t>
                </a:r>
                <a:r>
                  <a:rPr lang="en-US" sz="2000" i="1" dirty="0"/>
                  <a:t>i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/>
                  <a:t> 	 	: Urgency Factor</a:t>
                </a:r>
                <a:endParaRPr lang="en-US" sz="2000" i="1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</m:oMath>
                </a14:m>
                <a:r>
                  <a:rPr lang="en-US" sz="2000" dirty="0"/>
                  <a:t> 	: Reference performance metric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</m:sSubSup>
                      </m:e>
                    </m:d>
                  </m:oMath>
                </a14:m>
                <a:r>
                  <a:rPr lang="en-US" sz="2000" dirty="0"/>
                  <a:t>	: Estimated performance</a:t>
                </a:r>
              </a:p>
              <a:p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000" dirty="0"/>
                  <a:t> 	 	: Urgency Factor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𝑠𝑡𝑎𝑟𝑡</m:t>
                        </m:r>
                      </m:sub>
                    </m:sSub>
                  </m:oMath>
                </a14:m>
                <a:r>
                  <a:rPr lang="en-US" sz="2000" dirty="0"/>
                  <a:t>  	: Task start time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10" name="Content Placeholder 5">
                <a:extLst>
                  <a:ext uri="{FF2B5EF4-FFF2-40B4-BE49-F238E27FC236}">
                    <a16:creationId xmlns:a16="http://schemas.microsoft.com/office/drawing/2014/main" id="{F9C5001B-F511-514F-9F6A-5E1BDCC63C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5453" y="3344393"/>
                <a:ext cx="4815059" cy="2993505"/>
              </a:xfrm>
              <a:prstGeom prst="rect">
                <a:avLst/>
              </a:prstGeom>
              <a:blipFill>
                <a:blip r:embed="rId4"/>
                <a:stretch>
                  <a:fillRect l="-526" t="-29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28F17FC-E107-464B-B8B4-5A8383ACF16C}"/>
                  </a:ext>
                </a:extLst>
              </p:cNvPr>
              <p:cNvSpPr txBox="1"/>
              <p:nvPr/>
            </p:nvSpPr>
            <p:spPr>
              <a:xfrm>
                <a:off x="7674654" y="1941197"/>
                <a:ext cx="2760051" cy="6706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=1;    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28F17FC-E107-464B-B8B4-5A8383ACF1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4654" y="1941197"/>
                <a:ext cx="2760051" cy="67069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B2CD43C9-9063-B74D-A519-43B04150121D}"/>
              </a:ext>
            </a:extLst>
          </p:cNvPr>
          <p:cNvSpPr txBox="1">
            <a:spLocks/>
          </p:cNvSpPr>
          <p:nvPr/>
        </p:nvSpPr>
        <p:spPr>
          <a:xfrm>
            <a:off x="11398148" y="6271378"/>
            <a:ext cx="36850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i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BF9D36-0FCF-FC4D-819E-7C30877CDC14}"/>
              </a:ext>
            </a:extLst>
          </p:cNvPr>
          <p:cNvSpPr/>
          <p:nvPr/>
        </p:nvSpPr>
        <p:spPr>
          <a:xfrm>
            <a:off x="1538266" y="1247196"/>
            <a:ext cx="9119716" cy="1693835"/>
          </a:xfrm>
          <a:prstGeom prst="rect">
            <a:avLst/>
          </a:prstGeom>
          <a:noFill/>
          <a:ln w="127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D3A88AD-74B0-5746-8913-C4683FA5CEB1}"/>
                  </a:ext>
                </a:extLst>
              </p:cNvPr>
              <p:cNvSpPr txBox="1"/>
              <p:nvPr/>
            </p:nvSpPr>
            <p:spPr>
              <a:xfrm>
                <a:off x="1582338" y="1841709"/>
                <a:ext cx="5775427" cy="1034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p>
                          </m:sSub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e>
                          </m:d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𝑟𝑒𝑞</m:t>
                                  </m:r>
                                </m:sub>
                              </m:sSub>
                            </m:sup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𝛾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f>
                                            <m:fPr>
                                              <m:ctrlPr>
                                                <a:rPr lang="en-US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>
                                                      <a:latin typeface="Cambria Math" panose="02040503050406030204" pitchFamily="18" charset="0"/>
                                                    </a:rPr>
                                                    <m:t>X</m:t>
                                                  </m:r>
                                                </m:e>
                                                <m:sub>
                                                  <m:sSub>
                                                    <m:sSubPr>
                                                      <m:ctrlP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ref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i</m:t>
                                                      </m:r>
                                                    </m:sub>
                                                  </m:sSub>
                                                </m:sub>
                                              </m:s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  <m:t>𝑋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  <m:d>
                                                <m:d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  <m:t>,</m:t>
                                                  </m:r>
                                                  <m:sSubSup>
                                                    <m:sSubSupPr>
                                                      <m:ctrlP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SupPr>
                                                    <m:e>
                                                      <m: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𝑡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𝑎</m:t>
                                                      </m:r>
                                                    </m:sub>
                                                    <m:sup>
                                                      <m: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𝑗</m:t>
                                                      </m:r>
                                                    </m:sup>
                                                  </m:sSubSup>
                                                </m:e>
                                              </m:d>
                                            </m:num>
                                            <m:den>
                                              <m:sSub>
                                                <m:sSubPr>
                                                  <m:ctrlP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𝑋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𝑟𝑒𝑓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sub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den>
                                          </m:f>
                                        </m:e>
                                      </m:d>
                                    </m:sup>
                                  </m:sSup>
                                </m:den>
                              </m:f>
                            </m:e>
                          </m:nary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𝑠𝑡𝑎𝑟𝑡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D3A88AD-74B0-5746-8913-C4683FA5CE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2338" y="1841709"/>
                <a:ext cx="5775427" cy="103464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90308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Framework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508470" y="1181982"/>
            <a:ext cx="10425028" cy="5183541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700604" y="2299685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612733" y="4840898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508468" y="1920813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508468" y="271947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508468" y="442369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508468" y="522234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>
            <a:off x="2330794" y="2513557"/>
            <a:ext cx="9428273" cy="3786754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590653" y="290185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586436" y="212313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558064" y="1771401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582970" y="540399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594871" y="2928323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572421" y="3891533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564791" y="5453305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E1D06A9-6D4D-D60D-66D2-CFF13F039921}"/>
              </a:ext>
            </a:extLst>
          </p:cNvPr>
          <p:cNvCxnSpPr>
            <a:cxnSpLocks/>
          </p:cNvCxnSpPr>
          <p:nvPr/>
        </p:nvCxnSpPr>
        <p:spPr>
          <a:xfrm>
            <a:off x="1505001" y="2399573"/>
            <a:ext cx="10428497" cy="65"/>
          </a:xfrm>
          <a:prstGeom prst="line">
            <a:avLst/>
          </a:prstGeom>
          <a:ln w="28575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584702" y="460534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877233" y="4605341"/>
            <a:ext cx="59547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1877233" y="5404738"/>
            <a:ext cx="585629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398443" y="168039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335484" y="167983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877233" y="1873271"/>
            <a:ext cx="521210" cy="229931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537470" y="187270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275116" y="135099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537470" y="157684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3" name="Rounded Rectangle 29">
            <a:extLst>
              <a:ext uri="{FF2B5EF4-FFF2-40B4-BE49-F238E27FC236}">
                <a16:creationId xmlns:a16="http://schemas.microsoft.com/office/drawing/2014/main" id="{A2B83F98-EFAE-026E-B40E-05D8F96F60A2}"/>
              </a:ext>
            </a:extLst>
          </p:cNvPr>
          <p:cNvSpPr/>
          <p:nvPr/>
        </p:nvSpPr>
        <p:spPr>
          <a:xfrm>
            <a:off x="2466330" y="2842217"/>
            <a:ext cx="6398107" cy="3395504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100" i="1" dirty="0">
                <a:solidFill>
                  <a:sysClr val="windowText" lastClr="000000"/>
                </a:solidFill>
              </a:rPr>
              <a:t>Network Sim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45C6F8-1699-63B0-215D-8F7E3E9D3C1D}"/>
              </a:ext>
            </a:extLst>
          </p:cNvPr>
          <p:cNvSpPr/>
          <p:nvPr/>
        </p:nvSpPr>
        <p:spPr>
          <a:xfrm>
            <a:off x="2711730" y="3204049"/>
            <a:ext cx="1686040" cy="1369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send_transmission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Receive Transmission Request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self buffer allocation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Create Routing Plan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Access Start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Establish link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receiver’s buffer allocation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Start transmission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transmission completion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Simulate remaining time Delay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Delete message from buffer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89836A3-C630-BF8A-E291-58DE8F1AF306}"/>
              </a:ext>
            </a:extLst>
          </p:cNvPr>
          <p:cNvSpPr/>
          <p:nvPr/>
        </p:nvSpPr>
        <p:spPr>
          <a:xfrm>
            <a:off x="2711730" y="4846555"/>
            <a:ext cx="1933705" cy="11394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receive_transmission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reception request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to allocate transmission in buffer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Send allocation confirmation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transmission completion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Simulate remaining time delay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Delete message from buffer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Send transmission message to destined module for processing</a:t>
            </a: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66302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Framework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508470" y="1181982"/>
            <a:ext cx="10425028" cy="5183541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700604" y="2299685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612733" y="4840898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508468" y="1920813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508468" y="271947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508468" y="442369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508468" y="522234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>
            <a:off x="2330794" y="2513557"/>
            <a:ext cx="9428273" cy="3786754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590653" y="290185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586436" y="212313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558064" y="1771401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582970" y="540399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594871" y="2928323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572421" y="3891533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564791" y="5453305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E1D06A9-6D4D-D60D-66D2-CFF13F039921}"/>
              </a:ext>
            </a:extLst>
          </p:cNvPr>
          <p:cNvCxnSpPr>
            <a:cxnSpLocks/>
          </p:cNvCxnSpPr>
          <p:nvPr/>
        </p:nvCxnSpPr>
        <p:spPr>
          <a:xfrm>
            <a:off x="1505001" y="2399573"/>
            <a:ext cx="10428497" cy="65"/>
          </a:xfrm>
          <a:prstGeom prst="line">
            <a:avLst/>
          </a:prstGeom>
          <a:ln w="28575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584702" y="460534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877233" y="4605341"/>
            <a:ext cx="59547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1877233" y="5404738"/>
            <a:ext cx="585629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398443" y="168039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335484" y="167983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877233" y="1873271"/>
            <a:ext cx="521210" cy="229931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537470" y="187270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275116" y="135099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537470" y="157684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3" name="Rounded Rectangle 29">
            <a:extLst>
              <a:ext uri="{FF2B5EF4-FFF2-40B4-BE49-F238E27FC236}">
                <a16:creationId xmlns:a16="http://schemas.microsoft.com/office/drawing/2014/main" id="{A2B83F98-EFAE-026E-B40E-05D8F96F60A2}"/>
              </a:ext>
            </a:extLst>
          </p:cNvPr>
          <p:cNvSpPr/>
          <p:nvPr/>
        </p:nvSpPr>
        <p:spPr>
          <a:xfrm>
            <a:off x="2466330" y="2842217"/>
            <a:ext cx="6398107" cy="3395504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100" i="1" dirty="0">
                <a:solidFill>
                  <a:sysClr val="windowText" lastClr="000000"/>
                </a:solidFill>
              </a:rPr>
              <a:t>Platform Sim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45C6F8-1699-63B0-215D-8F7E3E9D3C1D}"/>
              </a:ext>
            </a:extLst>
          </p:cNvPr>
          <p:cNvSpPr/>
          <p:nvPr/>
        </p:nvSpPr>
        <p:spPr>
          <a:xfrm>
            <a:off x="2711730" y="3204049"/>
            <a:ext cx="1686040" cy="21279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Internal_message_handler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message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message not meant for this module, forward to destination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environment event, update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maintenance action, perform measurement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measurement action,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buffer allocation action,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state request, send latest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critical state flag, request actions to operations planner. If no response and still critical, set platform state to false, else do actions and exit process</a:t>
            </a: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89836A3-C630-BF8A-E291-58DE8F1AF306}"/>
              </a:ext>
            </a:extLst>
          </p:cNvPr>
          <p:cNvSpPr/>
          <p:nvPr/>
        </p:nvSpPr>
        <p:spPr>
          <a:xfrm>
            <a:off x="6719249" y="4223216"/>
            <a:ext cx="1933705" cy="9386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perform_measurement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 err="1">
                <a:solidFill>
                  <a:sysClr val="windowText" lastClr="000000"/>
                </a:solidFill>
              </a:rPr>
              <a:t>asd</a:t>
            </a:r>
            <a:endParaRPr lang="en-US" sz="7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9BCFF2-8140-65F7-960D-E1FD0D736606}"/>
              </a:ext>
            </a:extLst>
          </p:cNvPr>
          <p:cNvSpPr/>
          <p:nvPr/>
        </p:nvSpPr>
        <p:spPr>
          <a:xfrm>
            <a:off x="4806428" y="3020144"/>
            <a:ext cx="1686040" cy="6267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periodic_update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Wait 1 time-step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Update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Repeat forever</a:t>
            </a: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928B88-D26C-EA49-70C1-B77B79E857BB}"/>
              </a:ext>
            </a:extLst>
          </p:cNvPr>
          <p:cNvSpPr/>
          <p:nvPr/>
        </p:nvSpPr>
        <p:spPr>
          <a:xfrm>
            <a:off x="6719248" y="3033188"/>
            <a:ext cx="1933705" cy="9386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update_state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dt = current time – previous update time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Update power and data for dt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Check if in eclipse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Check for pos and vel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Update component status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Trigger updated event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CD960C-E0E1-3CEA-9978-9E0B53CF692C}"/>
              </a:ext>
            </a:extLst>
          </p:cNvPr>
          <p:cNvSpPr/>
          <p:nvPr/>
        </p:nvSpPr>
        <p:spPr>
          <a:xfrm>
            <a:off x="4622047" y="4159948"/>
            <a:ext cx="1686040" cy="1174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critical_state_timer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Get current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critical, send critical state flag and return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Predict next critical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next critical state or updated event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updated event, repeat from 1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Else, send critical state flag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1BEA248-FAE5-021D-8C9B-0787E1B73A22}"/>
              </a:ext>
            </a:extLst>
          </p:cNvPr>
          <p:cNvSpPr/>
          <p:nvPr/>
        </p:nvSpPr>
        <p:spPr>
          <a:xfrm>
            <a:off x="3369662" y="5553330"/>
            <a:ext cx="1686040" cy="10131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>
                <a:solidFill>
                  <a:sysClr val="windowText" lastClr="000000"/>
                </a:solidFill>
              </a:rPr>
              <a:t>run():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Wait for all to end: </a:t>
            </a:r>
            <a:r>
              <a:rPr lang="en-US" sz="700" dirty="0" err="1">
                <a:solidFill>
                  <a:sysClr val="windowText" lastClr="000000"/>
                </a:solidFill>
              </a:rPr>
              <a:t>internal_message_handler</a:t>
            </a:r>
            <a:r>
              <a:rPr lang="en-US" sz="700" dirty="0">
                <a:solidFill>
                  <a:sysClr val="windowText" lastClr="000000"/>
                </a:solidFill>
              </a:rPr>
              <a:t>(), </a:t>
            </a:r>
            <a:r>
              <a:rPr lang="en-US" sz="700" dirty="0" err="1">
                <a:solidFill>
                  <a:sysClr val="windowText" lastClr="000000"/>
                </a:solidFill>
              </a:rPr>
              <a:t>critical_state_timer</a:t>
            </a:r>
            <a:r>
              <a:rPr lang="en-US" sz="700" dirty="0">
                <a:solidFill>
                  <a:sysClr val="windowText" lastClr="000000"/>
                </a:solidFill>
              </a:rPr>
              <a:t>()</a:t>
            </a: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0905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2A617-21F0-44CD-977F-964E7757A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ToDo’s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BE47-7398-462A-9F6D-0FB5C4592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102848"/>
            <a:ext cx="11667280" cy="5199557"/>
          </a:xfrm>
        </p:spPr>
        <p:txBody>
          <a:bodyPr/>
          <a:lstStyle/>
          <a:p>
            <a:r>
              <a:rPr lang="en-US" i="1" dirty="0"/>
              <a:t>Engineering Model Integration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Alan: Power and Data Tracking Model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Ben: Attitude Model</a:t>
            </a:r>
          </a:p>
          <a:p>
            <a:r>
              <a:rPr lang="en-US" i="1" dirty="0"/>
              <a:t>Science Value Module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Ben: Spatial Res + Look Angle-based Chlorophyll + TSS</a:t>
            </a:r>
          </a:p>
          <a:p>
            <a:r>
              <a:rPr lang="en-US" dirty="0"/>
              <a:t>Federated Systems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Define federation in </a:t>
            </a:r>
            <a:r>
              <a:rPr lang="en-US" dirty="0" err="1"/>
              <a:t>simpy</a:t>
            </a:r>
            <a:endParaRPr lang="en-US" dirty="0"/>
          </a:p>
          <a:p>
            <a:r>
              <a:rPr lang="en-US" dirty="0"/>
              <a:t>Use Case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Define federation in </a:t>
            </a:r>
            <a:r>
              <a:rPr lang="en-US" dirty="0" err="1"/>
              <a:t>simpy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1853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EA7C-861C-4CB1-B96C-BAAA3F3E9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9DB21-963A-4E4B-A939-C6632D2C2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Past Information Request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“I want soil moisture at (X,Y), does anyone know about this?”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“I am measuring SM at (X,Y) in 5 mins but need temperature measurements, does anyone know about this recently?”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“I an optical measurement from (X,Y), can you tell me if there is Algae here?”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New/Future Measurement Request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“Can someone measure SM at (X,Y) and tell me what the value is?”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Force Measurement Request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“You are measuring SM at (X,Y) because we told you to.”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Publish and subscribe protocol?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Sat X performs periodic measurements and list of </a:t>
            </a:r>
            <a:r>
              <a:rPr lang="en-US" dirty="0" err="1"/>
              <a:t>Sats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 receive the periodical data</a:t>
            </a:r>
          </a:p>
          <a:p>
            <a:r>
              <a:rPr lang="en-US" b="1" dirty="0"/>
              <a:t>Request protocol?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Only request the information you need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3931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5C680-6329-4DFA-9DA9-DD8ED5597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DD59E-0740-4C6C-A52B-62046A9EF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Initial Focus: Data collection of the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Later Focus: Data downlink and information quality</a:t>
            </a:r>
          </a:p>
          <a:p>
            <a:pPr marL="750888" lvl="1" indent="-457200"/>
            <a:r>
              <a:rPr lang="en-US" dirty="0"/>
              <a:t>Use case-specific metrics</a:t>
            </a:r>
          </a:p>
          <a:p>
            <a:pPr marL="917575" lvl="2" indent="-457200"/>
            <a:r>
              <a:rPr lang="en-US" dirty="0"/>
              <a:t>i.e., How many times were algae blooms detected in single sat mission vs distributed mission</a:t>
            </a:r>
          </a:p>
          <a:p>
            <a:pPr marL="750888" lvl="1" indent="-457200"/>
            <a:r>
              <a:rPr lang="en-US" dirty="0"/>
              <a:t>Evaluated information is obtained from GS performing information requests</a:t>
            </a:r>
          </a:p>
          <a:p>
            <a:pPr marL="750888" lvl="1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174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909F3-C477-4ABF-8687-625C25C6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D08D6-CAA5-4A3A-A2EF-E42AD7F6D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Value of context-awareness</a:t>
            </a:r>
          </a:p>
          <a:p>
            <a:pPr marL="750888" lvl="1" indent="-457200"/>
            <a:r>
              <a:rPr lang="en-US" dirty="0"/>
              <a:t>Fixed plan vs reactive plan</a:t>
            </a:r>
          </a:p>
          <a:p>
            <a:pPr marL="750888" lvl="1" indent="-457200"/>
            <a:r>
              <a:rPr lang="en-US" dirty="0"/>
              <a:t>Importance of different information</a:t>
            </a:r>
          </a:p>
          <a:p>
            <a:pPr marL="917575" lvl="2" indent="-457200"/>
            <a:r>
              <a:rPr lang="en-US" dirty="0"/>
              <a:t>No state info, no information requests </a:t>
            </a:r>
          </a:p>
        </p:txBody>
      </p:sp>
    </p:spTree>
    <p:extLst>
      <p:ext uri="{BB962C8B-B14F-4D97-AF65-F5344CB8AC3E}">
        <p14:creationId xmlns:p14="http://schemas.microsoft.com/office/powerpoint/2010/main" val="367667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E4038-222B-4473-A12E-29A141090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Mission Concept: 3D-CHESS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D0640-685F-4318-8CAC-0EA2C8ED8D26}"/>
              </a:ext>
            </a:extLst>
          </p:cNvPr>
          <p:cNvSpPr txBox="1"/>
          <p:nvPr/>
        </p:nvSpPr>
        <p:spPr>
          <a:xfrm>
            <a:off x="266217" y="1083479"/>
            <a:ext cx="6439706" cy="923330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/>
              <a:t>Goal</a:t>
            </a:r>
            <a:r>
              <a:rPr lang="en-US" dirty="0"/>
              <a:t>: provide </a:t>
            </a:r>
            <a:r>
              <a:rPr lang="en-US" b="1" dirty="0"/>
              <a:t>proof of concept </a:t>
            </a:r>
            <a:r>
              <a:rPr lang="en-US" dirty="0"/>
              <a:t>for a context-aware network of heterogeneous sensors, in the context of an inland water ecosystem monitoring mission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62EAC5-B8E3-4F4F-9B36-5780F4B75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9781" y="2342736"/>
            <a:ext cx="3759878" cy="32820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1F5D00-C273-0024-D973-EBF024E1D84F}"/>
              </a:ext>
            </a:extLst>
          </p:cNvPr>
          <p:cNvCxnSpPr>
            <a:cxnSpLocks/>
          </p:cNvCxnSpPr>
          <p:nvPr/>
        </p:nvCxnSpPr>
        <p:spPr>
          <a:xfrm>
            <a:off x="4651939" y="2129919"/>
            <a:ext cx="0" cy="3717988"/>
          </a:xfrm>
          <a:prstGeom prst="straightConnector1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5FC243C-FC57-7773-9EF5-80FBCB5F93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13" t="-854" r="-233" b="-718"/>
          <a:stretch/>
        </p:blipFill>
        <p:spPr bwMode="auto">
          <a:xfrm>
            <a:off x="5499596" y="3015185"/>
            <a:ext cx="6082097" cy="1784032"/>
          </a:xfrm>
          <a:prstGeom prst="rect">
            <a:avLst/>
          </a:prstGeo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7AD0F9-4BC8-884F-BEDA-F5D96FB32952}"/>
              </a:ext>
            </a:extLst>
          </p:cNvPr>
          <p:cNvSpPr txBox="1"/>
          <p:nvPr/>
        </p:nvSpPr>
        <p:spPr>
          <a:xfrm>
            <a:off x="7079318" y="4977893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Simulation Framework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7269-C55C-309E-9814-EA5304827360}"/>
              </a:ext>
            </a:extLst>
          </p:cNvPr>
          <p:cNvSpPr txBox="1"/>
          <p:nvPr/>
        </p:nvSpPr>
        <p:spPr>
          <a:xfrm>
            <a:off x="1101895" y="580346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Scenario</a:t>
            </a:r>
          </a:p>
        </p:txBody>
      </p:sp>
    </p:spTree>
    <p:extLst>
      <p:ext uri="{BB962C8B-B14F-4D97-AF65-F5344CB8AC3E}">
        <p14:creationId xmlns:p14="http://schemas.microsoft.com/office/powerpoint/2010/main" val="3389625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02E8D-FA6E-DD36-B82F-E9798EFAC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Decentralized Multiagent Simulation (DMAS)</a:t>
            </a: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09147887-CBA1-FD93-A323-72EA60E02337}"/>
              </a:ext>
            </a:extLst>
          </p:cNvPr>
          <p:cNvSpPr/>
          <p:nvPr/>
        </p:nvSpPr>
        <p:spPr>
          <a:xfrm>
            <a:off x="8469362" y="4770954"/>
            <a:ext cx="1560887" cy="861982"/>
          </a:xfrm>
          <a:prstGeom prst="can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B2B3A4-3ABE-F2E4-D6ED-142703F93F5B}"/>
              </a:ext>
            </a:extLst>
          </p:cNvPr>
          <p:cNvSpPr/>
          <p:nvPr/>
        </p:nvSpPr>
        <p:spPr>
          <a:xfrm>
            <a:off x="10390380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3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8A82063-A673-F153-45EA-F3E2699EA8AA}"/>
              </a:ext>
            </a:extLst>
          </p:cNvPr>
          <p:cNvSpPr/>
          <p:nvPr/>
        </p:nvSpPr>
        <p:spPr>
          <a:xfrm>
            <a:off x="7108441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1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0F7DC3-6714-47CA-4239-6772C9ADB7C6}"/>
              </a:ext>
            </a:extLst>
          </p:cNvPr>
          <p:cNvSpPr/>
          <p:nvPr/>
        </p:nvSpPr>
        <p:spPr>
          <a:xfrm>
            <a:off x="8708155" y="1731546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2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5AC8606-B9D1-0407-0013-68B034C6B812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7650092" y="2046053"/>
            <a:ext cx="1058063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B24EE7-1F1F-B6CF-C3D8-75F1D12EC69C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8191743" y="3527899"/>
            <a:ext cx="2198637" cy="0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993F23B-5D3C-D8D0-1B29-EA4B9860D6B2}"/>
              </a:ext>
            </a:extLst>
          </p:cNvPr>
          <p:cNvCxnSpPr>
            <a:cxnSpLocks/>
            <a:stCxn id="8" idx="3"/>
            <a:endCxn id="5" idx="0"/>
          </p:cNvCxnSpPr>
          <p:nvPr/>
        </p:nvCxnSpPr>
        <p:spPr>
          <a:xfrm>
            <a:off x="9791457" y="2046053"/>
            <a:ext cx="1140574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D82FE65-F168-9830-677A-E74A09240BC2}"/>
              </a:ext>
            </a:extLst>
          </p:cNvPr>
          <p:cNvCxnSpPr>
            <a:cxnSpLocks/>
            <a:stCxn id="4" idx="1"/>
            <a:endCxn id="8" idx="2"/>
          </p:cNvCxnSpPr>
          <p:nvPr/>
        </p:nvCxnSpPr>
        <p:spPr>
          <a:xfrm flipV="1">
            <a:off x="9249806" y="2360560"/>
            <a:ext cx="0" cy="2410394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95EDBDB-FF28-CE82-64AF-78C52A6B54F4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9662354" y="3842406"/>
            <a:ext cx="1269677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612F50-EDBC-AE10-A4AF-88161EFBACBE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7650092" y="3842406"/>
            <a:ext cx="1140574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7E1B98A-1DFB-0FB5-BCBF-072AB1612001}"/>
              </a:ext>
            </a:extLst>
          </p:cNvPr>
          <p:cNvSpPr txBox="1"/>
          <p:nvPr/>
        </p:nvSpPr>
        <p:spPr>
          <a:xfrm>
            <a:off x="9203213" y="3733247"/>
            <a:ext cx="12696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Environment: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Sense agent state, perform measurement</a:t>
            </a:r>
          </a:p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Environment to all Agents: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roadcasts simulation events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75CE278-0FA7-D1E9-8141-9729A70B72DE}"/>
              </a:ext>
            </a:extLst>
          </p:cNvPr>
          <p:cNvSpPr txBox="1"/>
          <p:nvPr/>
        </p:nvSpPr>
        <p:spPr>
          <a:xfrm>
            <a:off x="10307870" y="2275638"/>
            <a:ext cx="1487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Agent: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Task, Requests, Results (broadcasted or targeted)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79D3CC-D449-9400-AD54-E2DE0DE13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835"/>
          <a:stretch/>
        </p:blipFill>
        <p:spPr bwMode="auto">
          <a:xfrm>
            <a:off x="1005940" y="2144876"/>
            <a:ext cx="4110574" cy="2965692"/>
          </a:xfrm>
          <a:prstGeom prst="rect">
            <a:avLst/>
          </a:prstGeom>
          <a:noFill/>
        </p:spPr>
      </p:pic>
      <p:sp>
        <p:nvSpPr>
          <p:cNvPr id="9" name="Right Arrow 7">
            <a:extLst>
              <a:ext uri="{FF2B5EF4-FFF2-40B4-BE49-F238E27FC236}">
                <a16:creationId xmlns:a16="http://schemas.microsoft.com/office/drawing/2014/main" id="{DC645970-BC68-B68B-A359-7453A6B14236}"/>
              </a:ext>
            </a:extLst>
          </p:cNvPr>
          <p:cNvSpPr/>
          <p:nvPr/>
        </p:nvSpPr>
        <p:spPr>
          <a:xfrm>
            <a:off x="5824632" y="2874876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500CE8-00B6-F859-5C34-A6FB43BEF06B}"/>
              </a:ext>
            </a:extLst>
          </p:cNvPr>
          <p:cNvSpPr txBox="1"/>
          <p:nvPr/>
        </p:nvSpPr>
        <p:spPr>
          <a:xfrm>
            <a:off x="1935581" y="5632936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Simulation Framework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794AC6-2E24-5E38-B56A-0732FEB80553}"/>
              </a:ext>
            </a:extLst>
          </p:cNvPr>
          <p:cNvSpPr txBox="1"/>
          <p:nvPr/>
        </p:nvSpPr>
        <p:spPr>
          <a:xfrm>
            <a:off x="7951980" y="576778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Simulation Framework</a:t>
            </a:r>
          </a:p>
        </p:txBody>
      </p:sp>
    </p:spTree>
    <p:extLst>
      <p:ext uri="{BB962C8B-B14F-4D97-AF65-F5344CB8AC3E}">
        <p14:creationId xmlns:p14="http://schemas.microsoft.com/office/powerpoint/2010/main" val="3974059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02E8D-FA6E-DD36-B82F-E9798EFAC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Inter-Agent Messages</a:t>
            </a: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09147887-CBA1-FD93-A323-72EA60E02337}"/>
              </a:ext>
            </a:extLst>
          </p:cNvPr>
          <p:cNvSpPr/>
          <p:nvPr/>
        </p:nvSpPr>
        <p:spPr>
          <a:xfrm>
            <a:off x="8469362" y="4770954"/>
            <a:ext cx="1560887" cy="861982"/>
          </a:xfrm>
          <a:prstGeom prst="can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B2B3A4-3ABE-F2E4-D6ED-142703F93F5B}"/>
              </a:ext>
            </a:extLst>
          </p:cNvPr>
          <p:cNvSpPr/>
          <p:nvPr/>
        </p:nvSpPr>
        <p:spPr>
          <a:xfrm>
            <a:off x="10390380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3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8A82063-A673-F153-45EA-F3E2699EA8AA}"/>
              </a:ext>
            </a:extLst>
          </p:cNvPr>
          <p:cNvSpPr/>
          <p:nvPr/>
        </p:nvSpPr>
        <p:spPr>
          <a:xfrm>
            <a:off x="7108441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1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0F7DC3-6714-47CA-4239-6772C9ADB7C6}"/>
              </a:ext>
            </a:extLst>
          </p:cNvPr>
          <p:cNvSpPr/>
          <p:nvPr/>
        </p:nvSpPr>
        <p:spPr>
          <a:xfrm>
            <a:off x="8708155" y="1731546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2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5AC8606-B9D1-0407-0013-68B034C6B812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7650092" y="2046053"/>
            <a:ext cx="1058063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B24EE7-1F1F-B6CF-C3D8-75F1D12EC69C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8191743" y="3527899"/>
            <a:ext cx="2198637" cy="0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993F23B-5D3C-D8D0-1B29-EA4B9860D6B2}"/>
              </a:ext>
            </a:extLst>
          </p:cNvPr>
          <p:cNvCxnSpPr>
            <a:cxnSpLocks/>
            <a:stCxn id="8" idx="3"/>
            <a:endCxn id="5" idx="0"/>
          </p:cNvCxnSpPr>
          <p:nvPr/>
        </p:nvCxnSpPr>
        <p:spPr>
          <a:xfrm>
            <a:off x="9791457" y="2046053"/>
            <a:ext cx="1140574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D82FE65-F168-9830-677A-E74A09240BC2}"/>
              </a:ext>
            </a:extLst>
          </p:cNvPr>
          <p:cNvCxnSpPr>
            <a:cxnSpLocks/>
            <a:stCxn id="4" idx="1"/>
            <a:endCxn id="8" idx="2"/>
          </p:cNvCxnSpPr>
          <p:nvPr/>
        </p:nvCxnSpPr>
        <p:spPr>
          <a:xfrm flipV="1">
            <a:off x="9249806" y="2360560"/>
            <a:ext cx="0" cy="2410394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95EDBDB-FF28-CE82-64AF-78C52A6B54F4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9662354" y="3842406"/>
            <a:ext cx="1269677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612F50-EDBC-AE10-A4AF-88161EFBACBE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7650092" y="3842406"/>
            <a:ext cx="1140574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7E1B98A-1DFB-0FB5-BCBF-072AB1612001}"/>
              </a:ext>
            </a:extLst>
          </p:cNvPr>
          <p:cNvSpPr txBox="1"/>
          <p:nvPr/>
        </p:nvSpPr>
        <p:spPr>
          <a:xfrm>
            <a:off x="9203213" y="3733247"/>
            <a:ext cx="12696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Environment: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Sense agent state, receives measurement information</a:t>
            </a:r>
          </a:p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Environment to all Agents: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roadcasts simulation events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75CE278-0FA7-D1E9-8141-9729A70B72DE}"/>
              </a:ext>
            </a:extLst>
          </p:cNvPr>
          <p:cNvSpPr txBox="1"/>
          <p:nvPr/>
        </p:nvSpPr>
        <p:spPr>
          <a:xfrm>
            <a:off x="10307870" y="2275638"/>
            <a:ext cx="1487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Agent: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Task, Requests, Results (broadcasted or targeted)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794AC6-2E24-5E38-B56A-0732FEB80553}"/>
              </a:ext>
            </a:extLst>
          </p:cNvPr>
          <p:cNvSpPr txBox="1"/>
          <p:nvPr/>
        </p:nvSpPr>
        <p:spPr>
          <a:xfrm>
            <a:off x="7951980" y="576778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Simulation Framework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2385972-FD3C-42D5-8986-2D2846742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096317"/>
            <a:ext cx="6179033" cy="5199981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Receivers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Broadcast: All nodes in the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Targeted: Specific node(s) in the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Action: From one node to itself</a:t>
            </a:r>
          </a:p>
          <a:p>
            <a:endParaRPr lang="en-US" b="1" dirty="0"/>
          </a:p>
          <a:p>
            <a:r>
              <a:rPr lang="en-US" b="1" dirty="0"/>
              <a:t>Tasks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Actions to be performed by the receiving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Is the output of each agent’s scheduling algorithm</a:t>
            </a:r>
          </a:p>
          <a:p>
            <a:endParaRPr lang="en-US" b="1" dirty="0"/>
          </a:p>
          <a:p>
            <a:r>
              <a:rPr lang="en-US" b="1" dirty="0"/>
              <a:t>Requests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Actions that may be performed by the agent if scheduled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Is the input of the agent’s scheduling algorithm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Data/Information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Contains some kind of information relevant to the receiving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i.e., Measurement results, agent state,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136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73E5C-AFC8-4A27-2E34-B6D5BED6B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Server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6E8F8-13D8-7377-EF31-D66D835AB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102848"/>
            <a:ext cx="6179033" cy="4171605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Simulation Control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Initialize network and wait for all agents to synchronize with the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Generate and publish a ledger of agent port addresses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Broadcast simulation start and 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Broadcast simulation time (optional)</a:t>
            </a:r>
          </a:p>
          <a:p>
            <a:r>
              <a:rPr lang="en-US" b="1" dirty="0"/>
              <a:t>Earth System Simulator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Propagate the state of the world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Create data for instrument to measure</a:t>
            </a:r>
          </a:p>
          <a:p>
            <a:r>
              <a:rPr lang="en-US" b="1" dirty="0"/>
              <a:t>Agent External State Propagator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Agent position, velocity, attitude, and eclipse state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Respond to requests from agents (be sensed by agents)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Broadcast agent-related events</a:t>
            </a:r>
          </a:p>
          <a:p>
            <a:pPr marL="750888" lvl="1" indent="-457200"/>
            <a:r>
              <a:rPr lang="en-US" dirty="0"/>
              <a:t>i.e., inform agent that it has entered eclipse, so its solar panels stop producing power regardless of whether the agent sensed the eclipse or not.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906650FF-BD07-0B8B-13DB-778B048FD80A}"/>
              </a:ext>
            </a:extLst>
          </p:cNvPr>
          <p:cNvSpPr/>
          <p:nvPr/>
        </p:nvSpPr>
        <p:spPr>
          <a:xfrm>
            <a:off x="7480300" y="1278454"/>
            <a:ext cx="3623099" cy="5023951"/>
          </a:xfrm>
          <a:prstGeom prst="ca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11AA98-D39F-301C-98FC-25E2C7236305}"/>
              </a:ext>
            </a:extLst>
          </p:cNvPr>
          <p:cNvSpPr/>
          <p:nvPr/>
        </p:nvSpPr>
        <p:spPr>
          <a:xfrm>
            <a:off x="8089204" y="557954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Earth System Simulator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AC199B-FE3E-9E96-CAA8-2BFDDD0A8093}"/>
              </a:ext>
            </a:extLst>
          </p:cNvPr>
          <p:cNvSpPr/>
          <p:nvPr/>
        </p:nvSpPr>
        <p:spPr>
          <a:xfrm>
            <a:off x="8030186" y="419545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Agent External State Propagator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DA056D-91E2-7195-8D8E-C92C231A7427}"/>
              </a:ext>
            </a:extLst>
          </p:cNvPr>
          <p:cNvSpPr/>
          <p:nvPr/>
        </p:nvSpPr>
        <p:spPr>
          <a:xfrm>
            <a:off x="8030186" y="3236125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Simulation 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7D3034-827B-F3B1-38AD-17C0D9DA924B}"/>
              </a:ext>
            </a:extLst>
          </p:cNvPr>
          <p:cNvSpPr/>
          <p:nvPr/>
        </p:nvSpPr>
        <p:spPr>
          <a:xfrm>
            <a:off x="10734634" y="3429000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PUB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563728-0BA9-ACB9-ADCB-AF6B902E28E3}"/>
              </a:ext>
            </a:extLst>
          </p:cNvPr>
          <p:cNvSpPr/>
          <p:nvPr/>
        </p:nvSpPr>
        <p:spPr>
          <a:xfrm>
            <a:off x="10734634" y="4227658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926CBE-A69A-A73E-DD32-49D18198896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1103399" y="4410047"/>
            <a:ext cx="431962" cy="0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A045DBD-9F59-F809-7441-D1E850E9A8AB}"/>
              </a:ext>
            </a:extLst>
          </p:cNvPr>
          <p:cNvSpPr txBox="1"/>
          <p:nvPr/>
        </p:nvSpPr>
        <p:spPr>
          <a:xfrm>
            <a:off x="9156680" y="3102806"/>
            <a:ext cx="12786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bg1"/>
                </a:solidFill>
              </a:rPr>
              <a:t>-Simulation Control Events</a:t>
            </a:r>
          </a:p>
          <a:p>
            <a:r>
              <a:rPr lang="en-US" sz="700" i="1" dirty="0">
                <a:solidFill>
                  <a:schemeClr val="bg1"/>
                </a:solidFill>
              </a:rPr>
              <a:t>-Simulation Clock (optional)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366345-CCED-1783-E7D7-D99423D1E259}"/>
              </a:ext>
            </a:extLst>
          </p:cNvPr>
          <p:cNvSpPr txBox="1"/>
          <p:nvPr/>
        </p:nvSpPr>
        <p:spPr>
          <a:xfrm>
            <a:off x="9333280" y="5335581"/>
            <a:ext cx="9254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bg1"/>
                </a:solidFill>
              </a:rPr>
              <a:t>-Measurement observation metrics req</a:t>
            </a:r>
          </a:p>
        </p:txBody>
      </p:sp>
      <p:cxnSp>
        <p:nvCxnSpPr>
          <p:cNvPr id="13" name="Elbow Connector 56">
            <a:extLst>
              <a:ext uri="{FF2B5EF4-FFF2-40B4-BE49-F238E27FC236}">
                <a16:creationId xmlns:a16="http://schemas.microsoft.com/office/drawing/2014/main" id="{3B10409B-611A-08B0-D883-B653F5E62177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169213" y="3429000"/>
            <a:ext cx="1565421" cy="182389"/>
          </a:xfrm>
          <a:prstGeom prst="bentConnector3">
            <a:avLst>
              <a:gd name="adj1" fmla="val 33774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29C445-591F-BC04-70FF-3E69CE2DEE00}"/>
              </a:ext>
            </a:extLst>
          </p:cNvPr>
          <p:cNvSpPr txBox="1"/>
          <p:nvPr/>
        </p:nvSpPr>
        <p:spPr>
          <a:xfrm>
            <a:off x="9115591" y="4365763"/>
            <a:ext cx="10780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bg1"/>
                </a:solidFill>
              </a:rPr>
              <a:t>-Agent Events</a:t>
            </a:r>
          </a:p>
        </p:txBody>
      </p:sp>
      <p:cxnSp>
        <p:nvCxnSpPr>
          <p:cNvPr id="19" name="Elbow Connector 56">
            <a:extLst>
              <a:ext uri="{FF2B5EF4-FFF2-40B4-BE49-F238E27FC236}">
                <a16:creationId xmlns:a16="http://schemas.microsoft.com/office/drawing/2014/main" id="{4E0F4086-DC04-5AC2-F47D-4E0574C9E3AC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9169213" y="3611389"/>
            <a:ext cx="1565421" cy="776942"/>
          </a:xfrm>
          <a:prstGeom prst="bentConnector3">
            <a:avLst>
              <a:gd name="adj1" fmla="val 33774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56">
            <a:extLst>
              <a:ext uri="{FF2B5EF4-FFF2-40B4-BE49-F238E27FC236}">
                <a16:creationId xmlns:a16="http://schemas.microsoft.com/office/drawing/2014/main" id="{671B0887-3561-B175-A21F-03B59E492596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 flipV="1">
            <a:off x="9228231" y="4410047"/>
            <a:ext cx="1506403" cy="1362374"/>
          </a:xfrm>
          <a:prstGeom prst="bentConnector3">
            <a:avLst>
              <a:gd name="adj1" fmla="val 59273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56">
            <a:extLst>
              <a:ext uri="{FF2B5EF4-FFF2-40B4-BE49-F238E27FC236}">
                <a16:creationId xmlns:a16="http://schemas.microsoft.com/office/drawing/2014/main" id="{D34B6CB0-8F95-7011-0B31-5DC8176D703F}"/>
              </a:ext>
            </a:extLst>
          </p:cNvPr>
          <p:cNvCxnSpPr>
            <a:cxnSpLocks/>
            <a:stCxn id="6" idx="2"/>
            <a:endCxn id="9" idx="1"/>
          </p:cNvCxnSpPr>
          <p:nvPr/>
        </p:nvCxnSpPr>
        <p:spPr>
          <a:xfrm rot="5400000" flipH="1" flipV="1">
            <a:off x="9581587" y="3428160"/>
            <a:ext cx="171159" cy="2134934"/>
          </a:xfrm>
          <a:prstGeom prst="bentConnector4">
            <a:avLst>
              <a:gd name="adj1" fmla="val -100171"/>
              <a:gd name="adj2" fmla="val 71369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0">
            <a:extLst>
              <a:ext uri="{FF2B5EF4-FFF2-40B4-BE49-F238E27FC236}">
                <a16:creationId xmlns:a16="http://schemas.microsoft.com/office/drawing/2014/main" id="{E46F51D1-EB01-BD7E-A510-7B2A805EBA98}"/>
              </a:ext>
            </a:extLst>
          </p:cNvPr>
          <p:cNvSpPr/>
          <p:nvPr/>
        </p:nvSpPr>
        <p:spPr>
          <a:xfrm rot="5400000">
            <a:off x="10763755" y="3781861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Agents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73A7FAC-6A4E-FDB4-91DB-EDCDF5E83A12}"/>
              </a:ext>
            </a:extLst>
          </p:cNvPr>
          <p:cNvSpPr txBox="1"/>
          <p:nvPr/>
        </p:nvSpPr>
        <p:spPr>
          <a:xfrm>
            <a:off x="8512501" y="4750805"/>
            <a:ext cx="1130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bg1"/>
                </a:solidFill>
              </a:rPr>
              <a:t>-GP access req</a:t>
            </a:r>
          </a:p>
          <a:p>
            <a:r>
              <a:rPr lang="en-US" sz="800" i="1" dirty="0">
                <a:solidFill>
                  <a:schemeClr val="bg1"/>
                </a:solidFill>
              </a:rPr>
              <a:t>-GS access req</a:t>
            </a:r>
          </a:p>
          <a:p>
            <a:r>
              <a:rPr lang="en-US" sz="800" i="1" dirty="0">
                <a:solidFill>
                  <a:schemeClr val="bg1"/>
                </a:solidFill>
              </a:rPr>
              <a:t>-Agent access req</a:t>
            </a:r>
          </a:p>
          <a:p>
            <a:r>
              <a:rPr lang="en-US" sz="800" i="1" dirty="0">
                <a:solidFill>
                  <a:schemeClr val="bg1"/>
                </a:solidFill>
              </a:rPr>
              <a:t>-Agent state req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5D5555B-FED9-57DA-0F32-6FFAD75D6C09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11103399" y="3611389"/>
            <a:ext cx="431962" cy="0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A218625-64DA-FD9C-2A5C-639CECE83A89}"/>
              </a:ext>
            </a:extLst>
          </p:cNvPr>
          <p:cNvSpPr txBox="1"/>
          <p:nvPr/>
        </p:nvSpPr>
        <p:spPr>
          <a:xfrm>
            <a:off x="211717" y="5379075"/>
            <a:ext cx="6439706" cy="523220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b="1" dirty="0"/>
              <a:t>Objective</a:t>
            </a:r>
            <a:r>
              <a:rPr lang="en-US" sz="1400" dirty="0"/>
              <a:t>: Make the environment house all “True/Real” values of the simulation and have the agents sense those values through their sensors and instruments.</a:t>
            </a:r>
          </a:p>
        </p:txBody>
      </p:sp>
    </p:spTree>
    <p:extLst>
      <p:ext uri="{BB962C8B-B14F-4D97-AF65-F5344CB8AC3E}">
        <p14:creationId xmlns:p14="http://schemas.microsoft.com/office/powerpoint/2010/main" val="3851189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220596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2811866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4DCCE5C4-1279-EDB4-145C-193C36C55F6E}"/>
              </a:ext>
            </a:extLst>
          </p:cNvPr>
          <p:cNvSpPr/>
          <p:nvPr/>
        </p:nvSpPr>
        <p:spPr>
          <a:xfrm>
            <a:off x="515420" y="2708696"/>
            <a:ext cx="3167987" cy="566218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2EDD533-8D1D-4436-AC59-7EF19A98A40C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50" name="Rounded Rectangle 29">
              <a:extLst>
                <a:ext uri="{FF2B5EF4-FFF2-40B4-BE49-F238E27FC236}">
                  <a16:creationId xmlns:a16="http://schemas.microsoft.com/office/drawing/2014/main" id="{E0AEDFB0-1D0B-4CEE-A5D0-14F20587F130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1" name="Rounded Rectangle 30">
              <a:extLst>
                <a:ext uri="{FF2B5EF4-FFF2-40B4-BE49-F238E27FC236}">
                  <a16:creationId xmlns:a16="http://schemas.microsoft.com/office/drawing/2014/main" id="{4B8DA099-2B1F-4BD4-9F31-36F20EB9EBB5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55" name="Rounded Rectangle 30">
              <a:extLst>
                <a:ext uri="{FF2B5EF4-FFF2-40B4-BE49-F238E27FC236}">
                  <a16:creationId xmlns:a16="http://schemas.microsoft.com/office/drawing/2014/main" id="{94A46EF4-4DF0-44D1-BEF0-452F76CA90AC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8EE2573-973C-41AE-BB07-711671B78A45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38A3828-E53A-4234-96AD-59AC3F5C00D5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3FB935C-DAB4-4766-84FA-EAA0E6C1F7FE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0FE32B0-FE4A-45F8-B067-98798FCF056A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62" name="Rounded Rectangle 29">
              <a:extLst>
                <a:ext uri="{FF2B5EF4-FFF2-40B4-BE49-F238E27FC236}">
                  <a16:creationId xmlns:a16="http://schemas.microsoft.com/office/drawing/2014/main" id="{84314AD0-ACB8-4AED-840F-F5BDB3AE01B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64" name="Rounded Rectangle 29">
              <a:extLst>
                <a:ext uri="{FF2B5EF4-FFF2-40B4-BE49-F238E27FC236}">
                  <a16:creationId xmlns:a16="http://schemas.microsoft.com/office/drawing/2014/main" id="{D2F9E6E5-647E-45DF-A58F-C1AF866049B5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67" name="Rounded Rectangle 29">
              <a:extLst>
                <a:ext uri="{FF2B5EF4-FFF2-40B4-BE49-F238E27FC236}">
                  <a16:creationId xmlns:a16="http://schemas.microsoft.com/office/drawing/2014/main" id="{05E2CF58-F2C9-47EA-9479-F1685A9AFC87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DF6873D1-75F8-4188-8E10-78AAA6059D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83F51AF6-5D13-44CB-9086-CA00B047F0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2A39196-21FC-489B-9DF7-FABCDA0B109B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AA682F0E-F9CE-4D26-B0BA-68FC21173D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CE81606-06DA-4C64-B3FB-3F834C0DAF71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FE61148-FF60-4E0B-B28A-B6F7231CEBC4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197ED0D8-0581-4582-B791-8EC4E3A8C9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5667D714-7120-4F6F-814B-92A03549CD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72C9966E-D48E-480B-A6F3-7AEA67689793}"/>
                </a:ext>
              </a:extLst>
            </p:cNvPr>
            <p:cNvCxnSpPr>
              <a:cxnSpLocks/>
              <a:endCxn id="5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B1ECF48-E288-44B1-BCA6-09C3BA3C41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0F3461A8-7CE8-4EF8-A6E4-48A944C43B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B7E38EA0-50D1-4110-8057-7C72DCBD54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8E346373-C141-44BB-AD72-B158EB88CDBF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2381917-2583-4D12-92F0-7A9B54677172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5668D7F-96B3-4DE1-84CD-38785E411FFF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88" name="Elbow Connector 56">
              <a:extLst>
                <a:ext uri="{FF2B5EF4-FFF2-40B4-BE49-F238E27FC236}">
                  <a16:creationId xmlns:a16="http://schemas.microsoft.com/office/drawing/2014/main" id="{AA4E7D89-F193-4880-A96F-E237B37D1FDE}"/>
                </a:ext>
              </a:extLst>
            </p:cNvPr>
            <p:cNvCxnSpPr>
              <a:cxnSpLocks/>
              <a:stCxn id="56" idx="3"/>
              <a:endCxn id="86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ED86A675-70DC-414A-A93E-F0C380F30F8F}"/>
                </a:ext>
              </a:extLst>
            </p:cNvPr>
            <p:cNvCxnSpPr>
              <a:cxnSpLocks/>
              <a:stCxn id="87" idx="1"/>
              <a:endCxn id="86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C1A66523-584F-4B1A-95AA-B05224EA7F69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ounded Rectangle 29">
              <a:extLst>
                <a:ext uri="{FF2B5EF4-FFF2-40B4-BE49-F238E27FC236}">
                  <a16:creationId xmlns:a16="http://schemas.microsoft.com/office/drawing/2014/main" id="{BC19FCC3-B4A4-44DC-920A-927C94FBF0EE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A1CE58-0D3D-4A06-BA92-FEE3C9F5F5A2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12099537-1266-4F8F-BED3-A4EB65D7E808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9DFB6B0-5BDA-4CFE-B7B2-8ECF5D55B1BD}"/>
                </a:ext>
              </a:extLst>
            </p:cNvPr>
            <p:cNvSpPr txBox="1"/>
            <p:nvPr/>
          </p:nvSpPr>
          <p:spPr>
            <a:xfrm>
              <a:off x="6362517" y="4602876"/>
              <a:ext cx="13072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34A4D2A-AB81-4113-ADDD-026B687420ED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C9A8A445-83E8-46BC-8BC2-C1010DD411AF}"/>
                </a:ext>
              </a:extLst>
            </p:cNvPr>
            <p:cNvCxnSpPr>
              <a:cxnSpLocks/>
              <a:stCxn id="64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57FB59E9-CD96-4F55-829C-9D0C6A5611E6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1597490-3587-466D-979A-C2D749385DD9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8103726-15BE-4EDF-B80C-BB904B51F79E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402CE8D-D53B-4B40-A613-949E49C694D4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423934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5E052B"/>
      </a:accent1>
      <a:accent2>
        <a:srgbClr val="42051E"/>
      </a:accent2>
      <a:accent3>
        <a:srgbClr val="5E6A81"/>
      </a:accent3>
      <a:accent4>
        <a:srgbClr val="8F99A8"/>
      </a:accent4>
      <a:accent5>
        <a:srgbClr val="5C395A"/>
      </a:accent5>
      <a:accent6>
        <a:srgbClr val="855D5D"/>
      </a:accent6>
      <a:hlink>
        <a:srgbClr val="CC9900"/>
      </a:hlink>
      <a:folHlink>
        <a:srgbClr val="96A9A9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21257</TotalTime>
  <Words>5512</Words>
  <Application>Microsoft Office PowerPoint</Application>
  <PresentationFormat>Widescreen</PresentationFormat>
  <Paragraphs>1227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</vt:lpstr>
      <vt:lpstr>Baskerville</vt:lpstr>
      <vt:lpstr>Calibri</vt:lpstr>
      <vt:lpstr>Cambria Math</vt:lpstr>
      <vt:lpstr>Damascus</vt:lpstr>
      <vt:lpstr>Franklin Gothic Book</vt:lpstr>
      <vt:lpstr>Franklin Gothic Medium</vt:lpstr>
      <vt:lpstr>Helvetica</vt:lpstr>
      <vt:lpstr>Wingdings</vt:lpstr>
      <vt:lpstr>Office Theme</vt:lpstr>
      <vt:lpstr>DMAS: Decentralized Multiagent Simulation – System Architecture</vt:lpstr>
      <vt:lpstr>Motivation and Challenges</vt:lpstr>
      <vt:lpstr>Mission Concept: 3D-CHESS</vt:lpstr>
      <vt:lpstr>Mission Concept: 3D-CHESS</vt:lpstr>
      <vt:lpstr>Decentralized Multiagent Simulation (DMAS)</vt:lpstr>
      <vt:lpstr>Inter-Agent Messages</vt:lpstr>
      <vt:lpstr>Environment Server Architecture</vt:lpstr>
      <vt:lpstr>Agent Simulation Architecture</vt:lpstr>
      <vt:lpstr>Agent Simulation Architecture</vt:lpstr>
      <vt:lpstr>Agent Simulation Architecture</vt:lpstr>
      <vt:lpstr>Engineering Module </vt:lpstr>
      <vt:lpstr>Engineering Module </vt:lpstr>
      <vt:lpstr>Engineering Module - Plan Execution </vt:lpstr>
      <vt:lpstr>Agent Simulation Architecture</vt:lpstr>
      <vt:lpstr>Agent Simulation Architecture</vt:lpstr>
      <vt:lpstr>Agent Simulation Architecture</vt:lpstr>
      <vt:lpstr>Science Module</vt:lpstr>
      <vt:lpstr>Science Module – Chl example</vt:lpstr>
      <vt:lpstr>Agent Simulation Architecture</vt:lpstr>
      <vt:lpstr>Agent Simulation Architecture</vt:lpstr>
      <vt:lpstr>Agent Simulation Architecture</vt:lpstr>
      <vt:lpstr>Scheduler Module</vt:lpstr>
      <vt:lpstr>Agent Simulation Architecture</vt:lpstr>
      <vt:lpstr>Development Status</vt:lpstr>
      <vt:lpstr>Questions?</vt:lpstr>
      <vt:lpstr>References</vt:lpstr>
      <vt:lpstr>Backup Slides</vt:lpstr>
      <vt:lpstr>Decentralized Multiagent Simulation (DMAS)</vt:lpstr>
      <vt:lpstr>Simulation Framework</vt:lpstr>
      <vt:lpstr>Requirement-Driven Utility Function</vt:lpstr>
      <vt:lpstr>Simulation Framework</vt:lpstr>
      <vt:lpstr>Simulation Framework</vt:lpstr>
      <vt:lpstr>ToDo’s</vt:lpstr>
      <vt:lpstr>Types of Requests</vt:lpstr>
      <vt:lpstr>End Users</vt:lpstr>
      <vt:lpstr>Validation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Alan Aguilar</dc:creator>
  <cp:lastModifiedBy>Alan Aguilar</cp:lastModifiedBy>
  <cp:revision>370</cp:revision>
  <dcterms:created xsi:type="dcterms:W3CDTF">2020-07-28T18:06:27Z</dcterms:created>
  <dcterms:modified xsi:type="dcterms:W3CDTF">2022-09-06T18:00:37Z</dcterms:modified>
</cp:coreProperties>
</file>

<file path=docProps/thumbnail.jpeg>
</file>